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62" r:id="rId1"/>
  </p:sldMasterIdLst>
  <p:notesMasterIdLst>
    <p:notesMasterId r:id="rId26"/>
  </p:notesMasterIdLst>
  <p:sldIdLst>
    <p:sldId id="256" r:id="rId2"/>
    <p:sldId id="303" r:id="rId3"/>
    <p:sldId id="304" r:id="rId4"/>
    <p:sldId id="345" r:id="rId5"/>
    <p:sldId id="346" r:id="rId6"/>
    <p:sldId id="306" r:id="rId7"/>
    <p:sldId id="271" r:id="rId8"/>
    <p:sldId id="348" r:id="rId9"/>
    <p:sldId id="347" r:id="rId10"/>
    <p:sldId id="350" r:id="rId11"/>
    <p:sldId id="351" r:id="rId12"/>
    <p:sldId id="352" r:id="rId13"/>
    <p:sldId id="353" r:id="rId14"/>
    <p:sldId id="360" r:id="rId15"/>
    <p:sldId id="355" r:id="rId16"/>
    <p:sldId id="356" r:id="rId17"/>
    <p:sldId id="358" r:id="rId18"/>
    <p:sldId id="359" r:id="rId19"/>
    <p:sldId id="363" r:id="rId20"/>
    <p:sldId id="364" r:id="rId21"/>
    <p:sldId id="366" r:id="rId22"/>
    <p:sldId id="367" r:id="rId23"/>
    <p:sldId id="357" r:id="rId24"/>
    <p:sldId id="305"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87" autoAdjust="0"/>
    <p:restoredTop sz="72047" autoAdjust="0"/>
  </p:normalViewPr>
  <p:slideViewPr>
    <p:cSldViewPr snapToGrid="0" snapToObjects="1">
      <p:cViewPr varScale="1">
        <p:scale>
          <a:sx n="52" d="100"/>
          <a:sy n="52" d="100"/>
        </p:scale>
        <p:origin x="1842" y="72"/>
      </p:cViewPr>
      <p:guideLst/>
    </p:cSldViewPr>
  </p:slideViewPr>
  <p:outlineViewPr>
    <p:cViewPr>
      <p:scale>
        <a:sx n="33" d="100"/>
        <a:sy n="33" d="100"/>
      </p:scale>
      <p:origin x="0" y="-307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AB6532-9A1E-4F76-8FD0-EFD680C18BC0}" type="datetimeFigureOut">
              <a:rPr lang="es-ES" smtClean="0"/>
              <a:t>10/05/2021</a:t>
            </a:fld>
            <a:endParaRPr lang="es-ES"/>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E06E7E-50E2-49F1-B8D3-1154CA3035C4}" type="slidenum">
              <a:rPr lang="es-ES" smtClean="0"/>
              <a:t>‹Nº›</a:t>
            </a:fld>
            <a:endParaRPr lang="es-ES"/>
          </a:p>
        </p:txBody>
      </p:sp>
    </p:spTree>
    <p:extLst>
      <p:ext uri="{BB962C8B-B14F-4D97-AF65-F5344CB8AC3E}">
        <p14:creationId xmlns:p14="http://schemas.microsoft.com/office/powerpoint/2010/main" val="16624675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Good morning everyone, first of all, I would like to thank </a:t>
            </a:r>
            <a:r>
              <a:rPr lang="en-US" dirty="0" err="1"/>
              <a:t>Deveeshree</a:t>
            </a:r>
            <a:r>
              <a:rPr lang="en-US" dirty="0"/>
              <a:t> for inviting me to give these seminars, it is a pleasure for me. It is a pleasure to collaborate with the University of Washington, U DAB.</a:t>
            </a:r>
          </a:p>
          <a:p>
            <a:endParaRPr lang="en-US" dirty="0"/>
          </a:p>
          <a:p>
            <a:r>
              <a:rPr lang="en-US" dirty="0"/>
              <a:t>I </a:t>
            </a:r>
            <a:r>
              <a:rPr lang="en-US" dirty="0" err="1"/>
              <a:t>apologise</a:t>
            </a:r>
            <a:r>
              <a:rPr lang="en-US" dirty="0"/>
              <a:t> for my level of English, this is Spain and the education system I studied in was not very good for learning languages.</a:t>
            </a:r>
          </a:p>
          <a:p>
            <a:endParaRPr lang="en-US" dirty="0"/>
          </a:p>
          <a:p>
            <a:r>
              <a:rPr lang="en-US" dirty="0"/>
              <a:t>And I thank you for attending my seminar at such an early hour for you.</a:t>
            </a:r>
          </a:p>
          <a:p>
            <a:endParaRPr lang="en-US" dirty="0"/>
          </a:p>
          <a:p>
            <a:r>
              <a:rPr lang="en-US" dirty="0"/>
              <a:t>In my talk today I am going to talk about SQL and NoSQL, relational and non-relational databases.</a:t>
            </a:r>
          </a:p>
          <a:p>
            <a:endParaRPr lang="en-US" dirty="0"/>
          </a:p>
          <a:p>
            <a:r>
              <a:rPr lang="en-US" dirty="0"/>
              <a:t>First of all, I would like to introduce myself briefly. As </a:t>
            </a:r>
            <a:r>
              <a:rPr lang="en-US" dirty="0" err="1"/>
              <a:t>Deveeshree</a:t>
            </a:r>
            <a:r>
              <a:rPr lang="en-US" dirty="0"/>
              <a:t> rightly said, I have been teaching and researching at the University of León for a few years now. I finished my PhD thesis in 2017 and I have been working full time since 2018. Previously I have worked in the private sector, in different companies, related to IT, more specifically performing system administration and web application programming tasks.</a:t>
            </a:r>
          </a:p>
          <a:p>
            <a:endParaRPr lang="es-ES" dirty="0"/>
          </a:p>
        </p:txBody>
      </p:sp>
      <p:sp>
        <p:nvSpPr>
          <p:cNvPr id="4" name="Marcador de número de diapositiva 3"/>
          <p:cNvSpPr>
            <a:spLocks noGrp="1"/>
          </p:cNvSpPr>
          <p:nvPr>
            <p:ph type="sldNum" sz="quarter" idx="5"/>
          </p:nvPr>
        </p:nvSpPr>
        <p:spPr/>
        <p:txBody>
          <a:bodyPr/>
          <a:lstStyle/>
          <a:p>
            <a:fld id="{56E06E7E-50E2-49F1-B8D3-1154CA3035C4}" type="slidenum">
              <a:rPr lang="es-ES" smtClean="0"/>
              <a:t>1</a:t>
            </a:fld>
            <a:endParaRPr lang="es-ES"/>
          </a:p>
        </p:txBody>
      </p:sp>
    </p:spTree>
    <p:extLst>
      <p:ext uri="{BB962C8B-B14F-4D97-AF65-F5344CB8AC3E}">
        <p14:creationId xmlns:p14="http://schemas.microsoft.com/office/powerpoint/2010/main" val="31996237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If we look at both ways, both ways will allow us to store the same information on a database (DB). But, although there are many differences between both databases, if we look at the two tables:</a:t>
            </a:r>
          </a:p>
          <a:p>
            <a:endParaRPr lang="en-US" dirty="0"/>
          </a:p>
          <a:p>
            <a:r>
              <a:rPr lang="en-US" dirty="0"/>
              <a:t>We can see that the main difference between the two lies in how the data is structured/stored.</a:t>
            </a:r>
          </a:p>
          <a:p>
            <a:endParaRPr lang="en-US" dirty="0"/>
          </a:p>
          <a:p>
            <a:r>
              <a:rPr lang="en-US" dirty="0"/>
              <a:t>Although with this difference we have only just started, in this case, revealing the main difference between both databases, there are many more, and we are going to go into detail about most of the differences between </a:t>
            </a:r>
            <a:r>
              <a:rPr lang="en-US" dirty="0" err="1"/>
              <a:t>RDBMSvs</a:t>
            </a:r>
            <a:r>
              <a:rPr lang="en-US" dirty="0"/>
              <a:t> NoSQL in order to choose the best one for each of our projects.</a:t>
            </a:r>
          </a:p>
          <a:p>
            <a:endParaRPr lang="en-US" dirty="0"/>
          </a:p>
          <a:p>
            <a:r>
              <a:rPr lang="en-US" dirty="0"/>
              <a:t>Choosing one technology or another will be decisive when it comes to scaling (scaling = capacity of a system to grow in magnitude) the performance of our DB. Therefore, it is necessary to </a:t>
            </a:r>
            <a:r>
              <a:rPr lang="en-US" dirty="0" err="1"/>
              <a:t>analyse</a:t>
            </a:r>
            <a:r>
              <a:rPr lang="en-US" dirty="0"/>
              <a:t> in detail the needs that we believe we have now and in the future in order to choose one type of database or another.</a:t>
            </a:r>
          </a:p>
          <a:p>
            <a:endParaRPr lang="en-US" dirty="0"/>
          </a:p>
          <a:p>
            <a:r>
              <a:rPr lang="en-US" dirty="0"/>
              <a:t>It should be noted that, if we have a small-scale personal project, we will not notice much difference between using one or the other, because in a small-scale project either of the two databases will be very fast due to their small size and low usage. On the other hand, the differences between two database systems are aggravated when we have a medium or large-scale project due to the fact that the demand for data, both in terms of reading and writing, and the complexity of the database is usually greater.</a:t>
            </a:r>
            <a:endParaRPr lang="es-ES" dirty="0"/>
          </a:p>
        </p:txBody>
      </p:sp>
      <p:sp>
        <p:nvSpPr>
          <p:cNvPr id="4" name="Marcador de número de diapositiva 3"/>
          <p:cNvSpPr>
            <a:spLocks noGrp="1"/>
          </p:cNvSpPr>
          <p:nvPr>
            <p:ph type="sldNum" sz="quarter" idx="5"/>
          </p:nvPr>
        </p:nvSpPr>
        <p:spPr/>
        <p:txBody>
          <a:bodyPr/>
          <a:lstStyle/>
          <a:p>
            <a:fld id="{80675002-CA7D-464C-9165-C06C9E4A9896}" type="slidenum">
              <a:rPr lang="es-ES" smtClean="0"/>
              <a:t>11</a:t>
            </a:fld>
            <a:endParaRPr lang="es-ES"/>
          </a:p>
        </p:txBody>
      </p:sp>
    </p:spTree>
    <p:extLst>
      <p:ext uri="{BB962C8B-B14F-4D97-AF65-F5344CB8AC3E}">
        <p14:creationId xmlns:p14="http://schemas.microsoft.com/office/powerpoint/2010/main" val="436588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SQL vs NoSQL Which type of database is better?</a:t>
            </a:r>
          </a:p>
          <a:p>
            <a:endParaRPr lang="en-US" dirty="0"/>
          </a:p>
          <a:p>
            <a:r>
              <a:rPr lang="en-US" dirty="0"/>
              <a:t>There is no one type of database that is better or worse than the other, rather, as we have already seen above, both databases are different, but in both we have been able to store the same data in different ways. Both databases are fast alternatives that offer different performances depending on the objectives of our project. Both databases store data, in the example:</a:t>
            </a:r>
          </a:p>
          <a:p>
            <a:endParaRPr lang="en-US" dirty="0"/>
          </a:p>
          <a:p>
            <a:r>
              <a:rPr lang="en-US" dirty="0"/>
              <a:t>It will be up to us to find out which one suits us best by </a:t>
            </a:r>
            <a:r>
              <a:rPr lang="en-US" dirty="0" err="1"/>
              <a:t>analysing</a:t>
            </a:r>
            <a:r>
              <a:rPr lang="en-US" dirty="0"/>
              <a:t> in detail the needs and the pros and cons of both types of databases. Therefore, we are going to delve once and for all into their differences.</a:t>
            </a:r>
          </a:p>
          <a:p>
            <a:endParaRPr lang="en-US" dirty="0"/>
          </a:p>
        </p:txBody>
      </p:sp>
      <p:sp>
        <p:nvSpPr>
          <p:cNvPr id="4" name="Marcador de número de diapositiva 3"/>
          <p:cNvSpPr>
            <a:spLocks noGrp="1"/>
          </p:cNvSpPr>
          <p:nvPr>
            <p:ph type="sldNum" sz="quarter" idx="5"/>
          </p:nvPr>
        </p:nvSpPr>
        <p:spPr/>
        <p:txBody>
          <a:bodyPr/>
          <a:lstStyle/>
          <a:p>
            <a:fld id="{80675002-CA7D-464C-9165-C06C9E4A9896}" type="slidenum">
              <a:rPr lang="es-ES" smtClean="0"/>
              <a:t>12</a:t>
            </a:fld>
            <a:endParaRPr lang="es-ES"/>
          </a:p>
        </p:txBody>
      </p:sp>
    </p:spTree>
    <p:extLst>
      <p:ext uri="{BB962C8B-B14F-4D97-AF65-F5344CB8AC3E}">
        <p14:creationId xmlns:p14="http://schemas.microsoft.com/office/powerpoint/2010/main" val="32651279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Differences between SQL vs NoSQL</a:t>
            </a:r>
          </a:p>
          <a:p>
            <a:endParaRPr lang="en-US" dirty="0"/>
          </a:p>
          <a:p>
            <a:r>
              <a:rPr lang="en-US" dirty="0" err="1"/>
              <a:t>Firstable</a:t>
            </a:r>
            <a:r>
              <a:rPr lang="en-US" dirty="0"/>
              <a:t> we can see differences between the structure or model:</a:t>
            </a:r>
          </a:p>
          <a:p>
            <a:endParaRPr lang="en-US" dirty="0"/>
          </a:p>
          <a:p>
            <a:pPr marL="171450" indent="-171450">
              <a:buFontTx/>
              <a:buChar char="-"/>
            </a:pPr>
            <a:r>
              <a:rPr lang="en-US" dirty="0"/>
              <a:t>SQL databases are relational and have fixed schemas, whereas NoSQL databases do not require a fixed schema system and are more dynamic. SQL databases can be joined by means of a JOIN, whereas NoSQL databases "do not allow the use of JOINs" or they are very limited (hence the name, what we have talked about before, that some call them </a:t>
            </a:r>
            <a:r>
              <a:rPr lang="en-US" dirty="0" err="1"/>
              <a:t>NoREL</a:t>
            </a:r>
            <a:r>
              <a:rPr lang="en-US" dirty="0"/>
              <a:t> NoSQL of non-relational)..</a:t>
            </a:r>
          </a:p>
          <a:p>
            <a:pPr marL="171450" indent="-171450">
              <a:buFontTx/>
              <a:buChar char="-"/>
            </a:pPr>
            <a:endParaRPr lang="en-US" dirty="0"/>
          </a:p>
          <a:p>
            <a:pPr marL="171450" indent="-171450">
              <a:buFontTx/>
              <a:buChar char="-"/>
            </a:pPr>
            <a:r>
              <a:rPr lang="en-US" dirty="0"/>
              <a:t>In this image we can see how RDBMSs have a very clear and defined schema, while </a:t>
            </a:r>
            <a:r>
              <a:rPr lang="en-US" dirty="0" err="1"/>
              <a:t>NoSQLs</a:t>
            </a:r>
            <a:r>
              <a:rPr lang="en-US" dirty="0"/>
              <a:t> can be of several types.</a:t>
            </a:r>
          </a:p>
          <a:p>
            <a:pPr marL="171450" indent="-171450">
              <a:buFontTx/>
              <a:buChar char="-"/>
            </a:pPr>
            <a:endParaRPr lang="es-ES" dirty="0"/>
          </a:p>
        </p:txBody>
      </p:sp>
      <p:sp>
        <p:nvSpPr>
          <p:cNvPr id="4" name="Marcador de número de diapositiva 3"/>
          <p:cNvSpPr>
            <a:spLocks noGrp="1"/>
          </p:cNvSpPr>
          <p:nvPr>
            <p:ph type="sldNum" sz="quarter" idx="5"/>
          </p:nvPr>
        </p:nvSpPr>
        <p:spPr/>
        <p:txBody>
          <a:bodyPr/>
          <a:lstStyle/>
          <a:p>
            <a:fld id="{80675002-CA7D-464C-9165-C06C9E4A9896}" type="slidenum">
              <a:rPr lang="es-ES" smtClean="0"/>
              <a:t>13</a:t>
            </a:fld>
            <a:endParaRPr lang="es-ES"/>
          </a:p>
        </p:txBody>
      </p:sp>
    </p:spTree>
    <p:extLst>
      <p:ext uri="{BB962C8B-B14F-4D97-AF65-F5344CB8AC3E}">
        <p14:creationId xmlns:p14="http://schemas.microsoft.com/office/powerpoint/2010/main" val="781674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Differences between SQL vs NoSQL</a:t>
            </a:r>
          </a:p>
          <a:p>
            <a:endParaRPr lang="en-US" dirty="0"/>
          </a:p>
          <a:p>
            <a:r>
              <a:rPr lang="en-US" dirty="0" err="1"/>
              <a:t>Firstable</a:t>
            </a:r>
            <a:r>
              <a:rPr lang="en-US" dirty="0"/>
              <a:t> we can see differences between the structure or model:</a:t>
            </a:r>
          </a:p>
          <a:p>
            <a:endParaRPr lang="en-US" dirty="0"/>
          </a:p>
          <a:p>
            <a:pPr marL="171450" indent="-171450">
              <a:buFontTx/>
              <a:buChar char="-"/>
            </a:pPr>
            <a:r>
              <a:rPr lang="en-US" dirty="0"/>
              <a:t>SQL DBs are structured in tables, while NoSQL DBs can be based on: documents, key-value, graphs or wide-column store.</a:t>
            </a:r>
            <a:endParaRPr lang="es-ES" dirty="0"/>
          </a:p>
          <a:p>
            <a:pPr marL="171450" indent="-171450">
              <a:buFontTx/>
              <a:buChar char="-"/>
            </a:pPr>
            <a:endParaRPr lang="es-ES" dirty="0"/>
          </a:p>
        </p:txBody>
      </p:sp>
      <p:sp>
        <p:nvSpPr>
          <p:cNvPr id="4" name="Marcador de número de diapositiva 3"/>
          <p:cNvSpPr>
            <a:spLocks noGrp="1"/>
          </p:cNvSpPr>
          <p:nvPr>
            <p:ph type="sldNum" sz="quarter" idx="5"/>
          </p:nvPr>
        </p:nvSpPr>
        <p:spPr/>
        <p:txBody>
          <a:bodyPr/>
          <a:lstStyle/>
          <a:p>
            <a:fld id="{80675002-CA7D-464C-9165-C06C9E4A9896}" type="slidenum">
              <a:rPr lang="es-ES" smtClean="0"/>
              <a:t>14</a:t>
            </a:fld>
            <a:endParaRPr lang="es-ES"/>
          </a:p>
        </p:txBody>
      </p:sp>
    </p:spTree>
    <p:extLst>
      <p:ext uri="{BB962C8B-B14F-4D97-AF65-F5344CB8AC3E}">
        <p14:creationId xmlns:p14="http://schemas.microsoft.com/office/powerpoint/2010/main" val="9644154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Other difference between SQL and NoSQL is the language:</a:t>
            </a:r>
          </a:p>
          <a:p>
            <a:endParaRPr lang="en-US" dirty="0"/>
          </a:p>
          <a:p>
            <a:r>
              <a:rPr lang="en-US" dirty="0"/>
              <a:t>- SQL databases define and use a structured query language (SQL) that is tremendously powerful. This makes it a perfect candidate and a safe choice especially when queries are large and complex. At the same time, however, this language can be quite restrictive. In addition, SQL requires you to use predefined schemas (defined in advance) to determine the structure of your data before working with it. All your data must follow the same structure. This, as we have already discussed above in its structure (static schema), may require a lot of time to be spent in its initial phase in the preparation and analysis of the requirements when building the database, as a change in the structure would be difficult and detrimental to the whole system.</a:t>
            </a:r>
          </a:p>
          <a:p>
            <a:r>
              <a:rPr lang="en-US" dirty="0"/>
              <a:t>- A NoSQL database has a dynamic schema for unstructured data. Data is stored in many ways (document-oriented, column-oriented, graph-oriented or </a:t>
            </a:r>
            <a:r>
              <a:rPr lang="en-US" dirty="0" err="1"/>
              <a:t>organised</a:t>
            </a:r>
            <a:r>
              <a:rPr lang="en-US" dirty="0"/>
              <a:t> as a </a:t>
            </a:r>
            <a:r>
              <a:rPr lang="en-US" dirty="0" err="1"/>
              <a:t>KeyValue</a:t>
            </a:r>
            <a:r>
              <a:rPr lang="en-US" dirty="0"/>
              <a:t> store) this flexibility means that documents can be created without having a defined structure first. In addition, each document can have its own unique structure. The syntax varies from database to database, and you can add fields on the fly. That is, new fields can be added/added to an already defined document without any problem.</a:t>
            </a:r>
          </a:p>
          <a:p>
            <a:r>
              <a:rPr lang="en-US" dirty="0"/>
              <a:t>- SQL is ideal for complex queries, while NoSQL is not so good for complex queries. But they are ideal for simple queries.</a:t>
            </a:r>
          </a:p>
          <a:p>
            <a:r>
              <a:rPr lang="en-US" dirty="0"/>
              <a:t>- So SQL has well-defined standards, while NoSQL does not.</a:t>
            </a:r>
            <a:endParaRPr lang="es-ES" dirty="0"/>
          </a:p>
        </p:txBody>
      </p:sp>
      <p:sp>
        <p:nvSpPr>
          <p:cNvPr id="4" name="Marcador de número de diapositiva 3"/>
          <p:cNvSpPr>
            <a:spLocks noGrp="1"/>
          </p:cNvSpPr>
          <p:nvPr>
            <p:ph type="sldNum" sz="quarter" idx="5"/>
          </p:nvPr>
        </p:nvSpPr>
        <p:spPr/>
        <p:txBody>
          <a:bodyPr/>
          <a:lstStyle/>
          <a:p>
            <a:fld id="{80675002-CA7D-464C-9165-C06C9E4A9896}" type="slidenum">
              <a:rPr lang="es-ES" smtClean="0"/>
              <a:t>15</a:t>
            </a:fld>
            <a:endParaRPr lang="es-ES"/>
          </a:p>
        </p:txBody>
      </p:sp>
    </p:spTree>
    <p:extLst>
      <p:ext uri="{BB962C8B-B14F-4D97-AF65-F5344CB8AC3E}">
        <p14:creationId xmlns:p14="http://schemas.microsoft.com/office/powerpoint/2010/main" val="947826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Scalability</a:t>
            </a:r>
            <a:r>
              <a:rPr lang="es-ES" dirty="0"/>
              <a:t>: </a:t>
            </a:r>
          </a:p>
          <a:p>
            <a:pPr marL="171450" indent="-171450">
              <a:buFontTx/>
              <a:buChar char="-"/>
            </a:pPr>
            <a:r>
              <a:rPr lang="en-US" dirty="0"/>
              <a:t>SQL databases, when faced with an increase in requests, scale vertically (improve the power of our server to obtain better results) whereas NoSQL databases scale horizontally (add/distribute the database to more servers to obtain better results). To better understand the concept of scalability, let's take a look at the following image:</a:t>
            </a:r>
          </a:p>
          <a:p>
            <a:pPr marL="171450" indent="-171450">
              <a:buFontTx/>
              <a:buChar char="-"/>
            </a:pPr>
            <a:r>
              <a:rPr lang="en-US" b="0" i="0" dirty="0">
                <a:solidFill>
                  <a:srgbClr val="555555"/>
                </a:solidFill>
                <a:effectLst/>
                <a:latin typeface="Lato" panose="020F0502020204030203" pitchFamily="34" charset="0"/>
              </a:rPr>
              <a:t>By fragmenting more traffic through horizontal scalability, we can more easily add servers than by upgrading the server with new hardware. A clear example is, assuming the servers are buildings, if we talk about a need for more people in that block, it will be much easier to add floors on top of it (horizontal scalability) than to create a larger block of floors (vertical scalability).  This issue is quite important because, if there is an increase in requests, scalability in a DB, translates into an economic cost and horizontal scalability will always be easier to do and cheaper. Therefore, server maintenance is cheaper in NoSQL. And it will always be better to install new operational nodes (servers) to balance the workload (horizontal growth) than to use vertical growth as it will be less costly to scale.</a:t>
            </a:r>
          </a:p>
        </p:txBody>
      </p:sp>
      <p:sp>
        <p:nvSpPr>
          <p:cNvPr id="4" name="Marcador de número de diapositiva 3"/>
          <p:cNvSpPr>
            <a:spLocks noGrp="1"/>
          </p:cNvSpPr>
          <p:nvPr>
            <p:ph type="sldNum" sz="quarter" idx="5"/>
          </p:nvPr>
        </p:nvSpPr>
        <p:spPr/>
        <p:txBody>
          <a:bodyPr/>
          <a:lstStyle/>
          <a:p>
            <a:fld id="{80675002-CA7D-464C-9165-C06C9E4A9896}" type="slidenum">
              <a:rPr lang="es-ES" smtClean="0"/>
              <a:t>16</a:t>
            </a:fld>
            <a:endParaRPr lang="es-ES"/>
          </a:p>
        </p:txBody>
      </p:sp>
    </p:spTree>
    <p:extLst>
      <p:ext uri="{BB962C8B-B14F-4D97-AF65-F5344CB8AC3E}">
        <p14:creationId xmlns:p14="http://schemas.microsoft.com/office/powerpoint/2010/main" val="838266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Support</a:t>
            </a:r>
            <a:r>
              <a:rPr lang="es-ES" dirty="0"/>
              <a:t>:</a:t>
            </a:r>
          </a:p>
          <a:p>
            <a:pPr marL="171450" indent="-171450">
              <a:buFontTx/>
              <a:buChar char="-"/>
            </a:pPr>
            <a:r>
              <a:rPr lang="en-US" b="0" i="0" dirty="0">
                <a:solidFill>
                  <a:srgbClr val="555555"/>
                </a:solidFill>
                <a:effectLst/>
                <a:latin typeface="Lato" panose="020F0502020204030203" pitchFamily="34" charset="0"/>
              </a:rPr>
              <a:t>SQL databases and RDBMS tools are comparatively more mature than NoSQL. In addition, SQL DB vendors usually provide great support. It should also be noted that we have a lot of resources available to solve our doubts, as many of these problems have already been solved by the community, since they are databases that have been with us for a longer period of time.</a:t>
            </a:r>
          </a:p>
          <a:p>
            <a:pPr marL="171450" indent="-171450">
              <a:buFontTx/>
              <a:buChar char="-"/>
            </a:pPr>
            <a:r>
              <a:rPr lang="en-US" b="0" i="0" dirty="0">
                <a:solidFill>
                  <a:srgbClr val="555555"/>
                </a:solidFill>
                <a:effectLst/>
                <a:latin typeface="Lato" panose="020F0502020204030203" pitchFamily="34" charset="0"/>
              </a:rPr>
              <a:t>On the other hand, NoSQL databases, being a less mature database, do not offer as much reliability and therefore do not yet offer enough guarantees or confidence for the developer community to fully trust them.  Moreover, as they are more recent databases, there are fewer experts in this type of databases, especially when it comes to implementing a NoSQL database on a large scale.</a:t>
            </a:r>
          </a:p>
          <a:p>
            <a:pPr marL="171450" indent="-171450">
              <a:buFontTx/>
              <a:buChar char="-"/>
            </a:pPr>
            <a:r>
              <a:rPr lang="en-US" b="0" i="0" dirty="0" err="1">
                <a:solidFill>
                  <a:srgbClr val="555555"/>
                </a:solidFill>
                <a:effectLst/>
                <a:latin typeface="Lato" panose="020F0502020204030203" pitchFamily="34" charset="0"/>
              </a:rPr>
              <a:t>NoSQLs</a:t>
            </a:r>
            <a:r>
              <a:rPr lang="en-US" b="0" i="0" dirty="0">
                <a:solidFill>
                  <a:srgbClr val="555555"/>
                </a:solidFill>
                <a:effectLst/>
                <a:latin typeface="Lato" panose="020F0502020204030203" pitchFamily="34" charset="0"/>
              </a:rPr>
              <a:t> are usually </a:t>
            </a:r>
            <a:r>
              <a:rPr lang="en-US" b="0" i="0" dirty="0" err="1">
                <a:solidFill>
                  <a:srgbClr val="555555"/>
                </a:solidFill>
                <a:effectLst/>
                <a:latin typeface="Lato" panose="020F0502020204030203" pitchFamily="34" charset="0"/>
              </a:rPr>
              <a:t>OpenSource</a:t>
            </a:r>
            <a:r>
              <a:rPr lang="en-US" b="0" i="0" dirty="0">
                <a:solidFill>
                  <a:srgbClr val="555555"/>
                </a:solidFill>
                <a:effectLst/>
                <a:latin typeface="Lato" panose="020F0502020204030203" pitchFamily="34" charset="0"/>
              </a:rPr>
              <a:t>, while some SQLs are half open-source and some are even closed-source (Oracle is an example).</a:t>
            </a:r>
          </a:p>
          <a:p>
            <a:pPr marL="171450" indent="-171450">
              <a:buFontTx/>
              <a:buChar char="-"/>
            </a:pPr>
            <a:r>
              <a:rPr lang="en-US" b="0" i="0" dirty="0">
                <a:solidFill>
                  <a:srgbClr val="555555"/>
                </a:solidFill>
                <a:effectLst/>
                <a:latin typeface="Lato" panose="020F0502020204030203" pitchFamily="34" charset="0"/>
              </a:rPr>
              <a:t>This image talks about the business use of SQL vs. NoSQL databases and although I don't know what year the image is about or what data it is based on. It perfectly narrates what we have just discussed, that maturity is trust at an enterprise level. Although big companies like Google, Instagram, Facebook are changing this trend.</a:t>
            </a:r>
          </a:p>
        </p:txBody>
      </p:sp>
      <p:sp>
        <p:nvSpPr>
          <p:cNvPr id="4" name="Marcador de número de diapositiva 3"/>
          <p:cNvSpPr>
            <a:spLocks noGrp="1"/>
          </p:cNvSpPr>
          <p:nvPr>
            <p:ph type="sldNum" sz="quarter" idx="5"/>
          </p:nvPr>
        </p:nvSpPr>
        <p:spPr/>
        <p:txBody>
          <a:bodyPr/>
          <a:lstStyle/>
          <a:p>
            <a:fld id="{80675002-CA7D-464C-9165-C06C9E4A9896}" type="slidenum">
              <a:rPr lang="es-ES" smtClean="0"/>
              <a:t>17</a:t>
            </a:fld>
            <a:endParaRPr lang="es-ES"/>
          </a:p>
        </p:txBody>
      </p:sp>
    </p:spTree>
    <p:extLst>
      <p:ext uri="{BB962C8B-B14F-4D97-AF65-F5344CB8AC3E}">
        <p14:creationId xmlns:p14="http://schemas.microsoft.com/office/powerpoint/2010/main" val="3288990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Performance vs </a:t>
            </a:r>
            <a:r>
              <a:rPr lang="es-ES" dirty="0" err="1"/>
              <a:t>security</a:t>
            </a:r>
            <a:endParaRPr lang="es-ES" dirty="0"/>
          </a:p>
          <a:p>
            <a:r>
              <a:rPr lang="en-US" b="0" i="0" dirty="0">
                <a:solidFill>
                  <a:srgbClr val="555555"/>
                </a:solidFill>
                <a:effectLst/>
                <a:latin typeface="Lato" panose="020F0502020204030203" pitchFamily="34" charset="0"/>
              </a:rPr>
              <a:t>- As we have seen in previous points, by avoiding joins as much as possible, NoSQL databases have fewer relationships, and no JOINs. On the other hand, SQL databases have to "stitch" the data of several tables when making queries. So they are faster, the NoSQL ones.</a:t>
            </a:r>
          </a:p>
          <a:p>
            <a:pPr marL="0" indent="0">
              <a:buFontTx/>
              <a:buNone/>
            </a:pPr>
            <a:r>
              <a:rPr lang="en-US" b="0" i="0" dirty="0">
                <a:solidFill>
                  <a:srgbClr val="555555"/>
                </a:solidFill>
                <a:effectLst/>
                <a:latin typeface="Lato" panose="020F0502020204030203" pitchFamily="34" charset="0"/>
              </a:rPr>
              <a:t>- Another concept that directly affects the performance and on which it is essential to stop to better understand the difference in performance between both databases is the concept of the CAP Theorem. CLICK</a:t>
            </a:r>
          </a:p>
          <a:p>
            <a:pPr marL="0" indent="0">
              <a:buFontTx/>
              <a:buNone/>
            </a:pPr>
            <a:endParaRPr lang="en-US" b="0" i="0" dirty="0">
              <a:solidFill>
                <a:srgbClr val="555555"/>
              </a:solidFill>
              <a:effectLst/>
              <a:latin typeface="Lato" panose="020F0502020204030203" pitchFamily="34" charset="0"/>
            </a:endParaRPr>
          </a:p>
          <a:p>
            <a:pPr marL="0" indent="0">
              <a:buFontTx/>
              <a:buNone/>
            </a:pPr>
            <a:r>
              <a:rPr lang="en-US" b="0" i="0" dirty="0">
                <a:solidFill>
                  <a:srgbClr val="555555"/>
                </a:solidFill>
                <a:effectLst/>
                <a:latin typeface="Lato" panose="020F0502020204030203" pitchFamily="34" charset="0"/>
              </a:rPr>
              <a:t>CAP = Consistency, </a:t>
            </a:r>
            <a:r>
              <a:rPr lang="en-US" b="0" i="0" dirty="0" err="1">
                <a:solidFill>
                  <a:srgbClr val="555555"/>
                </a:solidFill>
                <a:effectLst/>
                <a:latin typeface="Lato" panose="020F0502020204030203" pitchFamily="34" charset="0"/>
              </a:rPr>
              <a:t>Availibility</a:t>
            </a:r>
            <a:r>
              <a:rPr lang="en-US" b="0" i="0" dirty="0">
                <a:solidFill>
                  <a:srgbClr val="555555"/>
                </a:solidFill>
                <a:effectLst/>
                <a:latin typeface="Lato" panose="020F0502020204030203" pitchFamily="34" charset="0"/>
              </a:rPr>
              <a:t> and Partition Tolerance</a:t>
            </a:r>
          </a:p>
          <a:p>
            <a:pPr marL="171450" indent="-171450">
              <a:buFontTx/>
              <a:buChar char="-"/>
            </a:pPr>
            <a:endParaRPr lang="en-US" b="0" i="0" dirty="0">
              <a:solidFill>
                <a:srgbClr val="555555"/>
              </a:solidFill>
              <a:effectLst/>
              <a:latin typeface="Lato" panose="020F0502020204030203" pitchFamily="34" charset="0"/>
            </a:endParaRPr>
          </a:p>
          <a:p>
            <a:pPr marL="0" indent="0">
              <a:buFontTx/>
              <a:buNone/>
            </a:pPr>
            <a:r>
              <a:rPr lang="en-US" b="0" i="0" dirty="0">
                <a:solidFill>
                  <a:srgbClr val="555555"/>
                </a:solidFill>
                <a:effectLst/>
                <a:latin typeface="Lato" panose="020F0502020204030203" pitchFamily="34" charset="0"/>
              </a:rPr>
              <a:t>If we look at this theorem we find 3 circles. Let's explain them:</a:t>
            </a:r>
          </a:p>
          <a:p>
            <a:pPr marL="0" indent="0">
              <a:buFontTx/>
              <a:buNone/>
            </a:pPr>
            <a:endParaRPr lang="en-US" b="0" i="0" dirty="0">
              <a:solidFill>
                <a:srgbClr val="555555"/>
              </a:solidFill>
              <a:effectLst/>
              <a:latin typeface="Lato" panose="020F0502020204030203" pitchFamily="34" charset="0"/>
            </a:endParaRPr>
          </a:p>
          <a:p>
            <a:pPr marL="0" indent="0">
              <a:buFontTx/>
              <a:buNone/>
            </a:pPr>
            <a:r>
              <a:rPr lang="en-US" b="0" i="0" dirty="0">
                <a:solidFill>
                  <a:srgbClr val="555555"/>
                </a:solidFill>
                <a:effectLst/>
                <a:latin typeface="Lato" panose="020F0502020204030203" pitchFamily="34" charset="0"/>
              </a:rPr>
              <a:t>- Consistency: it means that clients see the same version of the data.</a:t>
            </a:r>
          </a:p>
          <a:p>
            <a:pPr marL="0" indent="0">
              <a:buFontTx/>
              <a:buNone/>
            </a:pPr>
            <a:r>
              <a:rPr lang="en-US" b="0" i="0" dirty="0">
                <a:solidFill>
                  <a:srgbClr val="555555"/>
                </a:solidFill>
                <a:effectLst/>
                <a:latin typeface="Lato" panose="020F0502020204030203" pitchFamily="34" charset="0"/>
              </a:rPr>
              <a:t>- </a:t>
            </a:r>
            <a:r>
              <a:rPr lang="en-US" b="0" i="0" dirty="0" err="1">
                <a:solidFill>
                  <a:srgbClr val="555555"/>
                </a:solidFill>
                <a:effectLst/>
                <a:latin typeface="Lato" panose="020F0502020204030203" pitchFamily="34" charset="0"/>
              </a:rPr>
              <a:t>Availibility</a:t>
            </a:r>
            <a:r>
              <a:rPr lang="en-US" b="0" i="0" dirty="0">
                <a:solidFill>
                  <a:srgbClr val="555555"/>
                </a:solidFill>
                <a:effectLst/>
                <a:latin typeface="Lato" panose="020F0502020204030203" pitchFamily="34" charset="0"/>
              </a:rPr>
              <a:t>: all clients can access some version of the data.</a:t>
            </a:r>
          </a:p>
          <a:p>
            <a:pPr marL="171450" indent="-171450">
              <a:buFontTx/>
              <a:buChar char="-"/>
            </a:pPr>
            <a:r>
              <a:rPr lang="en-US" b="0" i="0" dirty="0">
                <a:solidFill>
                  <a:srgbClr val="555555"/>
                </a:solidFill>
                <a:effectLst/>
                <a:latin typeface="Lato" panose="020F0502020204030203" pitchFamily="34" charset="0"/>
              </a:rPr>
              <a:t>Partition Tolerance: The data can be partitioned in several servers and if one of them goes down, the system continues working.</a:t>
            </a:r>
          </a:p>
          <a:p>
            <a:pPr marL="171450" indent="-171450">
              <a:buFontTx/>
              <a:buChar char="-"/>
            </a:pPr>
            <a:endParaRPr lang="en-US" b="0" i="0" dirty="0">
              <a:solidFill>
                <a:srgbClr val="555555"/>
              </a:solidFill>
              <a:effectLst/>
              <a:latin typeface="Lato" panose="020F0502020204030203" pitchFamily="34" charset="0"/>
            </a:endParaRPr>
          </a:p>
          <a:p>
            <a:pPr marL="0" indent="0">
              <a:buFontTx/>
              <a:buNone/>
            </a:pPr>
            <a:r>
              <a:rPr lang="en-US" b="0" i="0" dirty="0">
                <a:solidFill>
                  <a:srgbClr val="555555"/>
                </a:solidFill>
                <a:effectLst/>
                <a:latin typeface="Lato" panose="020F0502020204030203" pitchFamily="34" charset="0"/>
              </a:rPr>
              <a:t>In this theorem there is a concept called "Pick two" which means that we will have to choose 2 of the 3 protagonists, which always means giving up something. That is to say, in the case of NoSQL they choose between:</a:t>
            </a:r>
          </a:p>
          <a:p>
            <a:pPr marL="0" indent="0">
              <a:buFontTx/>
              <a:buNone/>
            </a:pPr>
            <a:endParaRPr lang="en-US" b="0" i="0" dirty="0">
              <a:solidFill>
                <a:srgbClr val="555555"/>
              </a:solidFill>
              <a:effectLst/>
              <a:latin typeface="Lato" panose="020F0502020204030203" pitchFamily="34" charset="0"/>
            </a:endParaRPr>
          </a:p>
          <a:p>
            <a:pPr marL="0" indent="0">
              <a:buFontTx/>
              <a:buNone/>
            </a:pPr>
            <a:r>
              <a:rPr lang="en-US" b="0" i="0" dirty="0">
                <a:solidFill>
                  <a:srgbClr val="555555"/>
                </a:solidFill>
                <a:effectLst/>
                <a:latin typeface="Lato" panose="020F0502020204030203" pitchFamily="34" charset="0"/>
              </a:rPr>
              <a:t>Tolerance and Availability: Cassandra, CouchDB, Dynamo, </a:t>
            </a:r>
            <a:r>
              <a:rPr lang="en-US" b="0" i="0" dirty="0" err="1">
                <a:solidFill>
                  <a:srgbClr val="555555"/>
                </a:solidFill>
                <a:effectLst/>
                <a:latin typeface="Lato" panose="020F0502020204030203" pitchFamily="34" charset="0"/>
              </a:rPr>
              <a:t>Voldermort</a:t>
            </a:r>
            <a:r>
              <a:rPr lang="en-US" b="0" i="0" dirty="0">
                <a:solidFill>
                  <a:srgbClr val="555555"/>
                </a:solidFill>
                <a:effectLst/>
                <a:latin typeface="Lato" panose="020F0502020204030203" pitchFamily="34" charset="0"/>
              </a:rPr>
              <a:t>, etc.</a:t>
            </a:r>
          </a:p>
          <a:p>
            <a:pPr marL="0" indent="0">
              <a:buFontTx/>
              <a:buNone/>
            </a:pPr>
            <a:r>
              <a:rPr lang="en-US" b="0" i="0" dirty="0">
                <a:solidFill>
                  <a:srgbClr val="555555"/>
                </a:solidFill>
                <a:effectLst/>
                <a:latin typeface="Lato" panose="020F0502020204030203" pitchFamily="34" charset="0"/>
              </a:rPr>
              <a:t>Tolerance and Consistency: MongoDB, Redis, </a:t>
            </a:r>
            <a:r>
              <a:rPr lang="en-US" b="0" i="0" dirty="0" err="1">
                <a:solidFill>
                  <a:srgbClr val="555555"/>
                </a:solidFill>
                <a:effectLst/>
                <a:latin typeface="Lato" panose="020F0502020204030203" pitchFamily="34" charset="0"/>
              </a:rPr>
              <a:t>Hbase</a:t>
            </a:r>
            <a:r>
              <a:rPr lang="en-US" b="0" i="0" dirty="0">
                <a:solidFill>
                  <a:srgbClr val="555555"/>
                </a:solidFill>
                <a:effectLst/>
                <a:latin typeface="Lato" panose="020F0502020204030203" pitchFamily="34" charset="0"/>
              </a:rPr>
              <a:t>, Big table, etc.</a:t>
            </a:r>
          </a:p>
          <a:p>
            <a:pPr marL="0" indent="0">
              <a:buFontTx/>
              <a:buNone/>
            </a:pPr>
            <a:endParaRPr lang="en-US" b="0" i="0" dirty="0">
              <a:solidFill>
                <a:srgbClr val="555555"/>
              </a:solidFill>
              <a:effectLst/>
              <a:latin typeface="Lato" panose="020F0502020204030203" pitchFamily="34" charset="0"/>
            </a:endParaRPr>
          </a:p>
          <a:p>
            <a:pPr marL="0" indent="0">
              <a:buFontTx/>
              <a:buNone/>
            </a:pPr>
            <a:r>
              <a:rPr lang="en-US" b="0" i="0" dirty="0">
                <a:solidFill>
                  <a:srgbClr val="555555"/>
                </a:solidFill>
                <a:effectLst/>
                <a:latin typeface="Lato" panose="020F0502020204030203" pitchFamily="34" charset="0"/>
              </a:rPr>
              <a:t>In the case of SQL DBs they choose:</a:t>
            </a:r>
          </a:p>
          <a:p>
            <a:pPr marL="0" indent="0">
              <a:buFontTx/>
              <a:buNone/>
            </a:pPr>
            <a:endParaRPr lang="en-US" b="0" i="0" dirty="0">
              <a:solidFill>
                <a:srgbClr val="555555"/>
              </a:solidFill>
              <a:effectLst/>
              <a:latin typeface="Lato" panose="020F0502020204030203" pitchFamily="34" charset="0"/>
            </a:endParaRPr>
          </a:p>
          <a:p>
            <a:pPr marL="0" indent="0">
              <a:buFontTx/>
              <a:buNone/>
            </a:pPr>
            <a:r>
              <a:rPr lang="en-US" b="0" i="0" dirty="0">
                <a:solidFill>
                  <a:srgbClr val="555555"/>
                </a:solidFill>
                <a:effectLst/>
                <a:latin typeface="Lato" panose="020F0502020204030203" pitchFamily="34" charset="0"/>
              </a:rPr>
              <a:t>Consistency and Availability: Oracle, MySQL, PostgreSQL, SQL Server, etc.</a:t>
            </a:r>
          </a:p>
          <a:p>
            <a:pPr marL="0" indent="0">
              <a:buFontTx/>
              <a:buNone/>
            </a:pPr>
            <a:endParaRPr lang="en-US" b="0" i="0" dirty="0">
              <a:solidFill>
                <a:srgbClr val="555555"/>
              </a:solidFill>
              <a:effectLst/>
              <a:latin typeface="Lato" panose="020F0502020204030203" pitchFamily="34" charset="0"/>
            </a:endParaRPr>
          </a:p>
          <a:p>
            <a:pPr marL="0" indent="0">
              <a:buFontTx/>
              <a:buNone/>
            </a:pPr>
            <a:r>
              <a:rPr lang="en-US" b="0" i="0" dirty="0">
                <a:solidFill>
                  <a:srgbClr val="555555"/>
                </a:solidFill>
                <a:effectLst/>
                <a:latin typeface="Lato" panose="020F0502020204030203" pitchFamily="34" charset="0"/>
              </a:rPr>
              <a:t>In this image, we can see where RDBMS and NoSQL are placed in a more visual way CLICK:</a:t>
            </a:r>
          </a:p>
          <a:p>
            <a:pPr marL="0" indent="0">
              <a:buFontTx/>
              <a:buNone/>
            </a:pPr>
            <a:endParaRPr lang="en-US" b="0" i="0" dirty="0">
              <a:solidFill>
                <a:srgbClr val="555555"/>
              </a:solidFill>
              <a:effectLst/>
              <a:latin typeface="Lato" panose="020F0502020204030203" pitchFamily="34" charset="0"/>
            </a:endParaRPr>
          </a:p>
          <a:p>
            <a:pPr marL="0" indent="0">
              <a:buFontTx/>
              <a:buNone/>
            </a:pPr>
            <a:endParaRPr lang="en-US" b="0" i="0" dirty="0">
              <a:solidFill>
                <a:srgbClr val="555555"/>
              </a:solidFill>
              <a:effectLst/>
              <a:latin typeface="Lato" panose="020F0502020204030203" pitchFamily="34" charset="0"/>
            </a:endParaRPr>
          </a:p>
          <a:p>
            <a:pPr marL="0" indent="0">
              <a:buFontTx/>
              <a:buNone/>
            </a:pPr>
            <a:endParaRPr lang="en-US" b="0" i="0" dirty="0">
              <a:solidFill>
                <a:srgbClr val="555555"/>
              </a:solidFill>
              <a:effectLst/>
              <a:latin typeface="Lato" panose="020F0502020204030203" pitchFamily="34" charset="0"/>
            </a:endParaRPr>
          </a:p>
          <a:p>
            <a:pPr marL="171450" indent="-171450">
              <a:buFontTx/>
              <a:buChar char="-"/>
            </a:pPr>
            <a:endParaRPr lang="en-US" b="0" i="0" dirty="0">
              <a:solidFill>
                <a:srgbClr val="555555"/>
              </a:solidFill>
              <a:effectLst/>
              <a:latin typeface="Lato" panose="020F0502020204030203" pitchFamily="34" charset="0"/>
            </a:endParaRPr>
          </a:p>
        </p:txBody>
      </p:sp>
      <p:sp>
        <p:nvSpPr>
          <p:cNvPr id="4" name="Marcador de número de diapositiva 3"/>
          <p:cNvSpPr>
            <a:spLocks noGrp="1"/>
          </p:cNvSpPr>
          <p:nvPr>
            <p:ph type="sldNum" sz="quarter" idx="5"/>
          </p:nvPr>
        </p:nvSpPr>
        <p:spPr/>
        <p:txBody>
          <a:bodyPr/>
          <a:lstStyle/>
          <a:p>
            <a:fld id="{80675002-CA7D-464C-9165-C06C9E4A9896}" type="slidenum">
              <a:rPr lang="es-ES" smtClean="0"/>
              <a:t>18</a:t>
            </a:fld>
            <a:endParaRPr lang="es-ES"/>
          </a:p>
        </p:txBody>
      </p:sp>
    </p:spTree>
    <p:extLst>
      <p:ext uri="{BB962C8B-B14F-4D97-AF65-F5344CB8AC3E}">
        <p14:creationId xmlns:p14="http://schemas.microsoft.com/office/powerpoint/2010/main" val="25948255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Performance vs </a:t>
            </a:r>
            <a:r>
              <a:rPr lang="es-ES" dirty="0" err="1"/>
              <a:t>security</a:t>
            </a:r>
            <a:endParaRPr lang="es-ES" dirty="0"/>
          </a:p>
          <a:p>
            <a:r>
              <a:rPr lang="en-US" b="0" i="0" dirty="0">
                <a:solidFill>
                  <a:srgbClr val="555555"/>
                </a:solidFill>
                <a:effectLst/>
                <a:latin typeface="Lato" panose="020F0502020204030203" pitchFamily="34" charset="0"/>
              </a:rPr>
              <a:t>Another concept on which it is essential to dwell in order to better understand its performance is that of ACID vs BASE vs CAP:</a:t>
            </a:r>
          </a:p>
          <a:p>
            <a:r>
              <a:rPr lang="en-US" b="0" i="0" dirty="0">
                <a:solidFill>
                  <a:srgbClr val="555555"/>
                </a:solidFill>
                <a:effectLst/>
                <a:latin typeface="Lato" panose="020F0502020204030203" pitchFamily="34" charset="0"/>
              </a:rPr>
              <a:t>ACID: aims to guarantee transactions, even if this means lower performance. It is the one used by RDBMS (SQL).</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1" i="0" dirty="0">
                <a:solidFill>
                  <a:srgbClr val="555555"/>
                </a:solidFill>
                <a:effectLst/>
                <a:latin typeface="inherit"/>
              </a:rPr>
              <a:t>ACID = </a:t>
            </a:r>
            <a:r>
              <a:rPr lang="es-ES" b="1" i="0" dirty="0" err="1">
                <a:solidFill>
                  <a:srgbClr val="555555"/>
                </a:solidFill>
                <a:effectLst/>
                <a:latin typeface="inherit"/>
              </a:rPr>
              <a:t>Atomicity</a:t>
            </a:r>
            <a:r>
              <a:rPr lang="es-ES" b="1" i="0" dirty="0">
                <a:solidFill>
                  <a:srgbClr val="555555"/>
                </a:solidFill>
                <a:effectLst/>
                <a:latin typeface="inherit"/>
              </a:rPr>
              <a:t>, </a:t>
            </a:r>
            <a:r>
              <a:rPr lang="es-ES" b="1" i="0" dirty="0" err="1">
                <a:solidFill>
                  <a:srgbClr val="555555"/>
                </a:solidFill>
                <a:effectLst/>
                <a:latin typeface="inherit"/>
              </a:rPr>
              <a:t>Consistency</a:t>
            </a:r>
            <a:r>
              <a:rPr lang="es-ES" b="1" i="0" dirty="0">
                <a:solidFill>
                  <a:srgbClr val="555555"/>
                </a:solidFill>
                <a:effectLst/>
                <a:latin typeface="inherit"/>
              </a:rPr>
              <a:t>, </a:t>
            </a:r>
            <a:r>
              <a:rPr lang="es-ES" b="1" i="0" dirty="0" err="1">
                <a:solidFill>
                  <a:srgbClr val="555555"/>
                </a:solidFill>
                <a:effectLst/>
                <a:latin typeface="inherit"/>
              </a:rPr>
              <a:t>Isolation</a:t>
            </a:r>
            <a:r>
              <a:rPr lang="es-ES" b="1" i="0" dirty="0">
                <a:solidFill>
                  <a:srgbClr val="555555"/>
                </a:solidFill>
                <a:effectLst/>
                <a:latin typeface="inherit"/>
              </a:rPr>
              <a:t> and </a:t>
            </a:r>
            <a:r>
              <a:rPr lang="es-ES" b="1" i="0" dirty="0" err="1">
                <a:solidFill>
                  <a:srgbClr val="555555"/>
                </a:solidFill>
                <a:effectLst/>
                <a:latin typeface="inherit"/>
              </a:rPr>
              <a:t>Durability</a:t>
            </a:r>
            <a:r>
              <a:rPr lang="es-ES" b="1" i="0" dirty="0">
                <a:solidFill>
                  <a:srgbClr val="555555"/>
                </a:solidFill>
                <a:effectLst/>
                <a:latin typeface="inherit"/>
              </a:rPr>
              <a:t> = Atomicidad, Consistencia, Aislamiento, Durabilidad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55555"/>
                </a:solidFill>
                <a:effectLst/>
                <a:latin typeface="inherit"/>
              </a:rPr>
              <a:t>An example of ACID could be a bank transfer that requires several transactions and cannot fail. In the event of a failure, all transactions performed since its initiation will have to be undone.</a:t>
            </a:r>
            <a:endParaRPr lang="es-ES" b="0" i="0" dirty="0">
              <a:solidFill>
                <a:srgbClr val="555555"/>
              </a:solidFill>
              <a:effectLst/>
              <a:latin typeface="inherit"/>
            </a:endParaRPr>
          </a:p>
          <a:p>
            <a:endParaRPr lang="en-US" b="0" i="0" dirty="0">
              <a:solidFill>
                <a:srgbClr val="555555"/>
              </a:solidFill>
              <a:effectLst/>
              <a:latin typeface="Lato" panose="020F0502020204030203" pitchFamily="34" charset="0"/>
            </a:endParaRPr>
          </a:p>
          <a:p>
            <a:r>
              <a:rPr lang="en-US" b="0" i="0" dirty="0">
                <a:solidFill>
                  <a:srgbClr val="555555"/>
                </a:solidFill>
                <a:effectLst/>
                <a:latin typeface="Lato" panose="020F0502020204030203" pitchFamily="34" charset="0"/>
              </a:rPr>
              <a:t>NoSQL is not suitable for complex transactions. They do not support ACID transactions across multiple documents. In other words, they have a higher fault tolerance than SQL, which is more secure as it does focus/</a:t>
            </a:r>
            <a:r>
              <a:rPr lang="en-US" b="0" i="0" dirty="0" err="1">
                <a:solidFill>
                  <a:srgbClr val="555555"/>
                </a:solidFill>
                <a:effectLst/>
                <a:latin typeface="Lato" panose="020F0502020204030203" pitchFamily="34" charset="0"/>
              </a:rPr>
              <a:t>prioritise</a:t>
            </a:r>
            <a:r>
              <a:rPr lang="en-US" b="0" i="0" dirty="0">
                <a:solidFill>
                  <a:srgbClr val="555555"/>
                </a:solidFill>
                <a:effectLst/>
                <a:latin typeface="Lato" panose="020F0502020204030203" pitchFamily="34" charset="0"/>
              </a:rPr>
              <a:t> on ACID transactions.</a:t>
            </a:r>
          </a:p>
        </p:txBody>
      </p:sp>
      <p:sp>
        <p:nvSpPr>
          <p:cNvPr id="4" name="Marcador de número de diapositiva 3"/>
          <p:cNvSpPr>
            <a:spLocks noGrp="1"/>
          </p:cNvSpPr>
          <p:nvPr>
            <p:ph type="sldNum" sz="quarter" idx="5"/>
          </p:nvPr>
        </p:nvSpPr>
        <p:spPr/>
        <p:txBody>
          <a:bodyPr/>
          <a:lstStyle/>
          <a:p>
            <a:fld id="{80675002-CA7D-464C-9165-C06C9E4A9896}" type="slidenum">
              <a:rPr lang="es-ES" smtClean="0"/>
              <a:t>19</a:t>
            </a:fld>
            <a:endParaRPr lang="es-ES"/>
          </a:p>
        </p:txBody>
      </p:sp>
    </p:spTree>
    <p:extLst>
      <p:ext uri="{BB962C8B-B14F-4D97-AF65-F5344CB8AC3E}">
        <p14:creationId xmlns:p14="http://schemas.microsoft.com/office/powerpoint/2010/main" val="25237814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Performance vs </a:t>
            </a:r>
            <a:r>
              <a:rPr lang="es-ES" dirty="0" err="1"/>
              <a:t>security</a:t>
            </a:r>
            <a:endParaRPr lang="es-ES" dirty="0"/>
          </a:p>
          <a:p>
            <a:r>
              <a:rPr lang="en-US" b="1" i="0" dirty="0">
                <a:solidFill>
                  <a:srgbClr val="666666"/>
                </a:solidFill>
                <a:effectLst/>
                <a:latin typeface="Raleway" pitchFamily="2" charset="0"/>
              </a:rPr>
              <a:t>BASE = Basically, Available, Soft State, Eventually Consistent</a:t>
            </a:r>
            <a:br>
              <a:rPr lang="en-US" b="0" i="0" dirty="0">
                <a:solidFill>
                  <a:srgbClr val="555555"/>
                </a:solidFill>
                <a:effectLst/>
                <a:latin typeface="Lato" panose="020F0502020204030203" pitchFamily="34" charset="0"/>
              </a:rPr>
            </a:br>
            <a:r>
              <a:rPr lang="en-US" b="0" i="0" dirty="0">
                <a:solidFill>
                  <a:srgbClr val="555555"/>
                </a:solidFill>
                <a:effectLst/>
                <a:latin typeface="Lato" panose="020F0502020204030203" pitchFamily="34" charset="0"/>
              </a:rPr>
              <a:t>BASE: ACID transactions guarantee the transaction, although this comes at a price that NoSQL DBs are not willing to assume. It is the cost they assume in exchange for having greater scalability and greater speed. So they are less demanding with these transaction guarantees in exchange for being faster, more resilient and easier to scale.</a:t>
            </a:r>
          </a:p>
        </p:txBody>
      </p:sp>
      <p:sp>
        <p:nvSpPr>
          <p:cNvPr id="4" name="Marcador de número de diapositiva 3"/>
          <p:cNvSpPr>
            <a:spLocks noGrp="1"/>
          </p:cNvSpPr>
          <p:nvPr>
            <p:ph type="sldNum" sz="quarter" idx="5"/>
          </p:nvPr>
        </p:nvSpPr>
        <p:spPr/>
        <p:txBody>
          <a:bodyPr/>
          <a:lstStyle/>
          <a:p>
            <a:fld id="{80675002-CA7D-464C-9165-C06C9E4A9896}" type="slidenum">
              <a:rPr lang="es-ES" smtClean="0"/>
              <a:t>20</a:t>
            </a:fld>
            <a:endParaRPr lang="es-ES"/>
          </a:p>
        </p:txBody>
      </p:sp>
    </p:spTree>
    <p:extLst>
      <p:ext uri="{BB962C8B-B14F-4D97-AF65-F5344CB8AC3E}">
        <p14:creationId xmlns:p14="http://schemas.microsoft.com/office/powerpoint/2010/main" val="716601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6E06E7E-50E2-49F1-B8D3-1154CA3035C4}" type="slidenum">
              <a:rPr lang="es-ES" smtClean="0"/>
              <a:t>3</a:t>
            </a:fld>
            <a:endParaRPr lang="es-ES"/>
          </a:p>
        </p:txBody>
      </p:sp>
    </p:spTree>
    <p:extLst>
      <p:ext uri="{BB962C8B-B14F-4D97-AF65-F5344CB8AC3E}">
        <p14:creationId xmlns:p14="http://schemas.microsoft.com/office/powerpoint/2010/main" val="3695898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Well, we have already seen enough differences between both databases. Now we are going to see a picture that defines for what is more optimal to use one type of database or another.</a:t>
            </a:r>
          </a:p>
          <a:p>
            <a:endParaRPr lang="en-US" dirty="0"/>
          </a:p>
          <a:p>
            <a:r>
              <a:rPr lang="en-US" dirty="0"/>
              <a:t>NoSQL: they are ideal for handling large volumes of data that are generated quickly, such as: games, big data, social networks like Instagram, Facebook, etc. This type of company can assume the loss of data in exchange for speed.</a:t>
            </a:r>
          </a:p>
          <a:p>
            <a:r>
              <a:rPr lang="en-US" dirty="0"/>
              <a:t>SQL: They are ideal for the business environment, which requires large databases with interrelated tables and guaranteed transactions, although this means a loss of speed and more costly scalability.</a:t>
            </a:r>
            <a:endParaRPr lang="en-US" b="0" i="0" dirty="0">
              <a:solidFill>
                <a:srgbClr val="555555"/>
              </a:solidFill>
              <a:effectLst/>
              <a:latin typeface="Lato" panose="020F0502020204030203" pitchFamily="34" charset="0"/>
            </a:endParaRPr>
          </a:p>
        </p:txBody>
      </p:sp>
      <p:sp>
        <p:nvSpPr>
          <p:cNvPr id="4" name="Marcador de número de diapositiva 3"/>
          <p:cNvSpPr>
            <a:spLocks noGrp="1"/>
          </p:cNvSpPr>
          <p:nvPr>
            <p:ph type="sldNum" sz="quarter" idx="5"/>
          </p:nvPr>
        </p:nvSpPr>
        <p:spPr/>
        <p:txBody>
          <a:bodyPr/>
          <a:lstStyle/>
          <a:p>
            <a:fld id="{80675002-CA7D-464C-9165-C06C9E4A9896}" type="slidenum">
              <a:rPr lang="es-ES" smtClean="0"/>
              <a:t>21</a:t>
            </a:fld>
            <a:endParaRPr lang="es-ES"/>
          </a:p>
        </p:txBody>
      </p:sp>
    </p:spTree>
    <p:extLst>
      <p:ext uri="{BB962C8B-B14F-4D97-AF65-F5344CB8AC3E}">
        <p14:creationId xmlns:p14="http://schemas.microsoft.com/office/powerpoint/2010/main" val="8671864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We are going to see a comparison of the different types of databases that we can find.</a:t>
            </a:r>
          </a:p>
          <a:p>
            <a:r>
              <a:rPr lang="en-US" dirty="0"/>
              <a:t>The main differences between SQL and non-SQL are:</a:t>
            </a:r>
          </a:p>
          <a:p>
            <a:endParaRPr lang="en-US" dirty="0"/>
          </a:p>
          <a:p>
            <a:endParaRPr lang="en-US" dirty="0"/>
          </a:p>
          <a:p>
            <a:r>
              <a:rPr lang="en-US" dirty="0"/>
              <a:t>The advantages of SQL are:</a:t>
            </a:r>
          </a:p>
          <a:p>
            <a:endParaRPr lang="en-US" dirty="0"/>
          </a:p>
          <a:p>
            <a:r>
              <a:rPr lang="en-US" dirty="0"/>
              <a:t>Standard in relational databases.</a:t>
            </a:r>
          </a:p>
          <a:p>
            <a:r>
              <a:rPr lang="en-US" dirty="0"/>
              <a:t>High level language for structured data.	</a:t>
            </a:r>
          </a:p>
          <a:p>
            <a:r>
              <a:rPr lang="en-US" dirty="0"/>
              <a:t>Easily supports highly structured queries.	</a:t>
            </a:r>
          </a:p>
          <a:p>
            <a:r>
              <a:rPr lang="en-US" dirty="0"/>
              <a:t>Guaranteed security and better integrity.	</a:t>
            </a:r>
          </a:p>
          <a:p>
            <a:endParaRPr lang="en-US" dirty="0"/>
          </a:p>
          <a:p>
            <a:r>
              <a:rPr lang="en-US" dirty="0"/>
              <a:t>NoSQL</a:t>
            </a:r>
          </a:p>
          <a:p>
            <a:endParaRPr lang="en-US" dirty="0"/>
          </a:p>
          <a:p>
            <a:r>
              <a:rPr lang="en-US" dirty="0"/>
              <a:t>Greater data handling capacity.</a:t>
            </a:r>
          </a:p>
          <a:p>
            <a:r>
              <a:rPr lang="en-US" dirty="0"/>
              <a:t>Cheaper server maintenance.</a:t>
            </a:r>
          </a:p>
          <a:p>
            <a:r>
              <a:rPr lang="en-US" dirty="0"/>
              <a:t>No fixed schema or data model.</a:t>
            </a:r>
          </a:p>
          <a:p>
            <a:r>
              <a:rPr lang="en-US" dirty="0"/>
              <a:t>No fixed schema or data model</a:t>
            </a:r>
          </a:p>
          <a:p>
            <a:endParaRPr lang="en-US" dirty="0"/>
          </a:p>
          <a:p>
            <a:r>
              <a:rPr lang="en-US" dirty="0"/>
              <a:t>In addition, I attach a comparative graph between the two databases that I found quite interesting:</a:t>
            </a:r>
          </a:p>
          <a:p>
            <a:endParaRPr lang="en-US" dirty="0"/>
          </a:p>
        </p:txBody>
      </p:sp>
      <p:sp>
        <p:nvSpPr>
          <p:cNvPr id="4" name="Marcador de número de diapositiva 3"/>
          <p:cNvSpPr>
            <a:spLocks noGrp="1"/>
          </p:cNvSpPr>
          <p:nvPr>
            <p:ph type="sldNum" sz="quarter" idx="5"/>
          </p:nvPr>
        </p:nvSpPr>
        <p:spPr/>
        <p:txBody>
          <a:bodyPr/>
          <a:lstStyle/>
          <a:p>
            <a:fld id="{80675002-CA7D-464C-9165-C06C9E4A9896}" type="slidenum">
              <a:rPr lang="es-ES" smtClean="0"/>
              <a:t>22</a:t>
            </a:fld>
            <a:endParaRPr lang="es-ES"/>
          </a:p>
        </p:txBody>
      </p:sp>
    </p:spTree>
    <p:extLst>
      <p:ext uri="{BB962C8B-B14F-4D97-AF65-F5344CB8AC3E}">
        <p14:creationId xmlns:p14="http://schemas.microsoft.com/office/powerpoint/2010/main" val="28462929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Scalability</a:t>
            </a:r>
            <a:r>
              <a:rPr lang="es-ES" dirty="0"/>
              <a:t>: </a:t>
            </a:r>
          </a:p>
          <a:p>
            <a:endParaRPr lang="es-ES" dirty="0"/>
          </a:p>
          <a:p>
            <a:r>
              <a:rPr lang="en-US" dirty="0"/>
              <a:t>Another concept on which it is essential to dwell in order to better understand its performance is that of ACID vs BASE vs CAP:</a:t>
            </a:r>
          </a:p>
          <a:p>
            <a:r>
              <a:rPr lang="en-US" dirty="0"/>
              <a:t>ACID: aims to guarantee transactions, even if this means lower performance. It is the one used by RDBMS (SQL).</a:t>
            </a:r>
            <a:endParaRPr lang="es-ES" dirty="0"/>
          </a:p>
        </p:txBody>
      </p:sp>
      <p:sp>
        <p:nvSpPr>
          <p:cNvPr id="4" name="Marcador de número de diapositiva 3"/>
          <p:cNvSpPr>
            <a:spLocks noGrp="1"/>
          </p:cNvSpPr>
          <p:nvPr>
            <p:ph type="sldNum" sz="quarter" idx="5"/>
          </p:nvPr>
        </p:nvSpPr>
        <p:spPr/>
        <p:txBody>
          <a:bodyPr/>
          <a:lstStyle/>
          <a:p>
            <a:fld id="{80675002-CA7D-464C-9165-C06C9E4A9896}" type="slidenum">
              <a:rPr lang="es-ES" smtClean="0"/>
              <a:t>23</a:t>
            </a:fld>
            <a:endParaRPr lang="es-ES"/>
          </a:p>
        </p:txBody>
      </p:sp>
    </p:spTree>
    <p:extLst>
      <p:ext uri="{BB962C8B-B14F-4D97-AF65-F5344CB8AC3E}">
        <p14:creationId xmlns:p14="http://schemas.microsoft.com/office/powerpoint/2010/main" val="28191697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6E06E7E-50E2-49F1-B8D3-1154CA3035C4}" type="slidenum">
              <a:rPr lang="es-ES" smtClean="0"/>
              <a:t>24</a:t>
            </a:fld>
            <a:endParaRPr lang="es-ES"/>
          </a:p>
        </p:txBody>
      </p:sp>
    </p:spTree>
    <p:extLst>
      <p:ext uri="{BB962C8B-B14F-4D97-AF65-F5344CB8AC3E}">
        <p14:creationId xmlns:p14="http://schemas.microsoft.com/office/powerpoint/2010/main" val="3626990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On the research side, I belong to a research group called SALBIS in </a:t>
            </a:r>
            <a:r>
              <a:rPr lang="en-US" dirty="0" err="1"/>
              <a:t>english</a:t>
            </a:r>
            <a:r>
              <a:rPr lang="en-US" dirty="0"/>
              <a:t>....</a:t>
            </a:r>
          </a:p>
          <a:p>
            <a:endParaRPr lang="en-US" dirty="0"/>
          </a:p>
          <a:p>
            <a:r>
              <a:rPr lang="en-US" dirty="0"/>
              <a:t>We are 13 members and 10 associate researchers.</a:t>
            </a:r>
          </a:p>
          <a:p>
            <a:r>
              <a:rPr lang="en-US" dirty="0"/>
              <a:t>We are a </a:t>
            </a:r>
            <a:r>
              <a:rPr lang="en-US" dirty="0" err="1"/>
              <a:t>multidisciplinar</a:t>
            </a:r>
            <a:r>
              <a:rPr lang="en-US" dirty="0"/>
              <a:t>, inter-</a:t>
            </a:r>
            <a:r>
              <a:rPr lang="en-US" dirty="0" err="1"/>
              <a:t>univeristy</a:t>
            </a:r>
            <a:r>
              <a:rPr lang="en-US" dirty="0"/>
              <a:t> and international research group</a:t>
            </a:r>
          </a:p>
          <a:p>
            <a:r>
              <a:rPr lang="en-US" dirty="0"/>
              <a:t>Our research lines are....</a:t>
            </a:r>
            <a:endParaRPr lang="es-ES" dirty="0"/>
          </a:p>
        </p:txBody>
      </p:sp>
      <p:sp>
        <p:nvSpPr>
          <p:cNvPr id="4" name="Marcador de número de diapositiva 3"/>
          <p:cNvSpPr>
            <a:spLocks noGrp="1"/>
          </p:cNvSpPr>
          <p:nvPr>
            <p:ph type="sldNum" sz="quarter" idx="5"/>
          </p:nvPr>
        </p:nvSpPr>
        <p:spPr/>
        <p:txBody>
          <a:bodyPr/>
          <a:lstStyle/>
          <a:p>
            <a:fld id="{80675002-CA7D-464C-9165-C06C9E4A9896}" type="slidenum">
              <a:rPr lang="es-ES" smtClean="0"/>
              <a:t>4</a:t>
            </a:fld>
            <a:endParaRPr lang="es-ES"/>
          </a:p>
        </p:txBody>
      </p:sp>
    </p:spTree>
    <p:extLst>
      <p:ext uri="{BB962C8B-B14F-4D97-AF65-F5344CB8AC3E}">
        <p14:creationId xmlns:p14="http://schemas.microsoft.com/office/powerpoint/2010/main" val="1691557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a:p>
            <a:r>
              <a:rPr lang="en-US" dirty="0"/>
              <a:t>But, We work together with another research group.</a:t>
            </a:r>
            <a:endParaRPr lang="es-ES" dirty="0"/>
          </a:p>
        </p:txBody>
      </p:sp>
      <p:sp>
        <p:nvSpPr>
          <p:cNvPr id="4" name="Marcador de número de diapositiva 3"/>
          <p:cNvSpPr>
            <a:spLocks noGrp="1"/>
          </p:cNvSpPr>
          <p:nvPr>
            <p:ph type="sldNum" sz="quarter" idx="5"/>
          </p:nvPr>
        </p:nvSpPr>
        <p:spPr/>
        <p:txBody>
          <a:bodyPr/>
          <a:lstStyle/>
          <a:p>
            <a:fld id="{80675002-CA7D-464C-9165-C06C9E4A9896}" type="slidenum">
              <a:rPr lang="es-ES" smtClean="0"/>
              <a:t>5</a:t>
            </a:fld>
            <a:endParaRPr lang="es-ES"/>
          </a:p>
        </p:txBody>
      </p:sp>
    </p:spTree>
    <p:extLst>
      <p:ext uri="{BB962C8B-B14F-4D97-AF65-F5344CB8AC3E}">
        <p14:creationId xmlns:p14="http://schemas.microsoft.com/office/powerpoint/2010/main" val="2083512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I also like to point out that I am not only involved in research and teaching, but that I also have a life and, in my case, I really enjoy physical activity. I enjoy running, trail running&lt;, powerlifting, weightlifting, and Spartan Race-style obstacle courses.</a:t>
            </a:r>
          </a:p>
          <a:p>
            <a:endParaRPr lang="en-US" dirty="0"/>
          </a:p>
          <a:p>
            <a:r>
              <a:rPr lang="en-US" dirty="0"/>
              <a:t>I also have a very nice cat, or rather, I live with a cat who allows me to occupy part of his living space, his name is </a:t>
            </a:r>
            <a:r>
              <a:rPr lang="en-US" dirty="0" err="1"/>
              <a:t>Lyu</a:t>
            </a:r>
            <a:r>
              <a:rPr lang="en-US" dirty="0"/>
              <a:t>.</a:t>
            </a:r>
          </a:p>
          <a:p>
            <a:endParaRPr lang="es-ES" dirty="0"/>
          </a:p>
        </p:txBody>
      </p:sp>
      <p:sp>
        <p:nvSpPr>
          <p:cNvPr id="4" name="Marcador de número de diapositiva 3"/>
          <p:cNvSpPr>
            <a:spLocks noGrp="1"/>
          </p:cNvSpPr>
          <p:nvPr>
            <p:ph type="sldNum" sz="quarter" idx="5"/>
          </p:nvPr>
        </p:nvSpPr>
        <p:spPr/>
        <p:txBody>
          <a:bodyPr/>
          <a:lstStyle/>
          <a:p>
            <a:fld id="{56E06E7E-50E2-49F1-B8D3-1154CA3035C4}" type="slidenum">
              <a:rPr lang="es-ES" smtClean="0"/>
              <a:t>6</a:t>
            </a:fld>
            <a:endParaRPr lang="es-ES"/>
          </a:p>
        </p:txBody>
      </p:sp>
    </p:spTree>
    <p:extLst>
      <p:ext uri="{BB962C8B-B14F-4D97-AF65-F5344CB8AC3E}">
        <p14:creationId xmlns:p14="http://schemas.microsoft.com/office/powerpoint/2010/main" val="13588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And now we are going to talk about databases-</a:t>
            </a:r>
            <a:endParaRPr lang="es-ES" dirty="0"/>
          </a:p>
        </p:txBody>
      </p:sp>
      <p:sp>
        <p:nvSpPr>
          <p:cNvPr id="4" name="Marcador de número de diapositiva 3"/>
          <p:cNvSpPr>
            <a:spLocks noGrp="1"/>
          </p:cNvSpPr>
          <p:nvPr>
            <p:ph type="sldNum" sz="quarter" idx="5"/>
          </p:nvPr>
        </p:nvSpPr>
        <p:spPr/>
        <p:txBody>
          <a:bodyPr/>
          <a:lstStyle/>
          <a:p>
            <a:fld id="{56E06E7E-50E2-49F1-B8D3-1154CA3035C4}" type="slidenum">
              <a:rPr lang="es-ES" smtClean="0"/>
              <a:t>7</a:t>
            </a:fld>
            <a:endParaRPr lang="es-ES"/>
          </a:p>
        </p:txBody>
      </p:sp>
    </p:spTree>
    <p:extLst>
      <p:ext uri="{BB962C8B-B14F-4D97-AF65-F5344CB8AC3E}">
        <p14:creationId xmlns:p14="http://schemas.microsoft.com/office/powerpoint/2010/main" val="2015931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Nowadays, as time goes by, the need to store data is increasing more and more. Proof of this is that since the appearance of the minimum unit of programming, the byte, the units of measurement of storage that we use even in domestic and professional environments are increasing more and more every day: KB, MB, GB, TB, PB...</a:t>
            </a:r>
          </a:p>
          <a:p>
            <a:r>
              <a:rPr lang="en-US" dirty="0"/>
              <a:t>This need to store so much data also translates into an increased demand for requests for some of that data from users/</a:t>
            </a:r>
            <a:r>
              <a:rPr lang="en-US" dirty="0" err="1"/>
              <a:t>apis</a:t>
            </a:r>
            <a:r>
              <a:rPr lang="en-US" dirty="0"/>
              <a:t> interacting with a software. And as a consequence: we need better servers, bigger and faster storage units, better transfer speeds, etc.</a:t>
            </a:r>
            <a:endParaRPr lang="es-ES" dirty="0"/>
          </a:p>
        </p:txBody>
      </p:sp>
      <p:sp>
        <p:nvSpPr>
          <p:cNvPr id="4" name="Marcador de número de diapositiva 3"/>
          <p:cNvSpPr>
            <a:spLocks noGrp="1"/>
          </p:cNvSpPr>
          <p:nvPr>
            <p:ph type="sldNum" sz="quarter" idx="5"/>
          </p:nvPr>
        </p:nvSpPr>
        <p:spPr/>
        <p:txBody>
          <a:bodyPr/>
          <a:lstStyle/>
          <a:p>
            <a:fld id="{80675002-CA7D-464C-9165-C06C9E4A9896}" type="slidenum">
              <a:rPr lang="es-ES" smtClean="0"/>
              <a:t>8</a:t>
            </a:fld>
            <a:endParaRPr lang="es-ES"/>
          </a:p>
        </p:txBody>
      </p:sp>
    </p:spTree>
    <p:extLst>
      <p:ext uri="{BB962C8B-B14F-4D97-AF65-F5344CB8AC3E}">
        <p14:creationId xmlns:p14="http://schemas.microsoft.com/office/powerpoint/2010/main" val="2667093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The language we use in RDBMSs is known as "SQL".</a:t>
            </a:r>
          </a:p>
          <a:p>
            <a:r>
              <a:rPr lang="en-US" dirty="0"/>
              <a:t>Some examples of this databases that use SQL are: Oracle, Microsoft SQL Server, MySQL, MySQL Workbench, PostgreSQL, etc.</a:t>
            </a:r>
          </a:p>
          <a:p>
            <a:r>
              <a:rPr lang="en-US" dirty="0"/>
              <a:t>An example of a diagram of such a DB could be:</a:t>
            </a:r>
          </a:p>
          <a:p>
            <a:r>
              <a:rPr lang="es-ES" dirty="0"/>
              <a:t>In </a:t>
            </a:r>
            <a:r>
              <a:rPr lang="es-ES" dirty="0" err="1"/>
              <a:t>this</a:t>
            </a:r>
            <a:r>
              <a:rPr lang="es-ES" dirty="0"/>
              <a:t> </a:t>
            </a:r>
            <a:r>
              <a:rPr lang="es-ES" dirty="0" err="1"/>
              <a:t>image</a:t>
            </a:r>
            <a:r>
              <a:rPr lang="es-ES" dirty="0"/>
              <a:t> </a:t>
            </a:r>
            <a:r>
              <a:rPr lang="es-ES" dirty="0" err="1"/>
              <a:t>we</a:t>
            </a:r>
            <a:r>
              <a:rPr lang="es-ES" dirty="0"/>
              <a:t> can </a:t>
            </a:r>
            <a:r>
              <a:rPr lang="es-ES" dirty="0" err="1"/>
              <a:t>see</a:t>
            </a:r>
            <a:r>
              <a:rPr lang="es-ES" dirty="0"/>
              <a:t> a </a:t>
            </a:r>
            <a:r>
              <a:rPr lang="es-ES" dirty="0" err="1"/>
              <a:t>database</a:t>
            </a:r>
            <a:r>
              <a:rPr lang="es-ES" dirty="0"/>
              <a:t> </a:t>
            </a:r>
            <a:r>
              <a:rPr lang="es-ES" dirty="0" err="1"/>
              <a:t>composed</a:t>
            </a:r>
            <a:r>
              <a:rPr lang="es-ES" dirty="0"/>
              <a:t> </a:t>
            </a:r>
            <a:r>
              <a:rPr lang="es-ES" dirty="0" err="1"/>
              <a:t>by</a:t>
            </a:r>
            <a:r>
              <a:rPr lang="es-ES" dirty="0"/>
              <a:t> </a:t>
            </a:r>
            <a:r>
              <a:rPr lang="es-ES" dirty="0" err="1"/>
              <a:t>seven</a:t>
            </a:r>
            <a:r>
              <a:rPr lang="es-ES" dirty="0"/>
              <a:t> tables.</a:t>
            </a:r>
          </a:p>
          <a:p>
            <a:r>
              <a:rPr lang="en-US" dirty="0"/>
              <a:t>Within these tables we can see one or more fields that are part of what is known as primary key. The primary key allows us to differentiate each element found within a table, it is a unique identifier. The primary key would be equivalent to our identity number, in Spain what we know as NIF or DNI.</a:t>
            </a:r>
          </a:p>
          <a:p>
            <a:endParaRPr lang="en-US" dirty="0"/>
          </a:p>
          <a:p>
            <a:r>
              <a:rPr lang="en-US" dirty="0"/>
              <a:t>In such a database, relationships may exist between different tables. For example, here we see how there is a relationship between the publishers table and a table called "</a:t>
            </a:r>
            <a:r>
              <a:rPr lang="en-US" dirty="0" err="1"/>
              <a:t>pub_info</a:t>
            </a:r>
            <a:r>
              <a:rPr lang="en-US" dirty="0"/>
              <a:t>" which contains the logo and other added information.</a:t>
            </a:r>
          </a:p>
          <a:p>
            <a:endParaRPr lang="en-US" dirty="0"/>
          </a:p>
          <a:p>
            <a:r>
              <a:rPr lang="en-US" dirty="0"/>
              <a:t>We can also see how it is possible to relate a table dedicated to the sales made, in which the shop identifier, the order number and the title of the book that has been sold are stored. These three fields make up what is known as the primary key, i.e. no two orders can have the same shop identifier, the same order number and the same book title, all at the same time.</a:t>
            </a:r>
          </a:p>
          <a:p>
            <a:endParaRPr lang="en-US" dirty="0"/>
          </a:p>
          <a:p>
            <a:r>
              <a:rPr lang="en-US" dirty="0"/>
              <a:t>An example of a SQL table could be this one.</a:t>
            </a:r>
          </a:p>
          <a:p>
            <a:endParaRPr lang="en-US" dirty="0"/>
          </a:p>
          <a:p>
            <a:r>
              <a:rPr lang="en-US" dirty="0"/>
              <a:t>It stores a student identifier, the student's name, age and the institution to which the student belongs.</a:t>
            </a:r>
            <a:endParaRPr lang="es-ES" dirty="0"/>
          </a:p>
        </p:txBody>
      </p:sp>
      <p:sp>
        <p:nvSpPr>
          <p:cNvPr id="4" name="Marcador de número de diapositiva 3"/>
          <p:cNvSpPr>
            <a:spLocks noGrp="1"/>
          </p:cNvSpPr>
          <p:nvPr>
            <p:ph type="sldNum" sz="quarter" idx="5"/>
          </p:nvPr>
        </p:nvSpPr>
        <p:spPr/>
        <p:txBody>
          <a:bodyPr/>
          <a:lstStyle/>
          <a:p>
            <a:fld id="{80675002-CA7D-464C-9165-C06C9E4A9896}" type="slidenum">
              <a:rPr lang="es-ES" smtClean="0"/>
              <a:t>9</a:t>
            </a:fld>
            <a:endParaRPr lang="es-ES"/>
          </a:p>
        </p:txBody>
      </p:sp>
    </p:spTree>
    <p:extLst>
      <p:ext uri="{BB962C8B-B14F-4D97-AF65-F5344CB8AC3E}">
        <p14:creationId xmlns:p14="http://schemas.microsoft.com/office/powerpoint/2010/main" val="1378054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On the other hand, we have what are known as non-relational databases, or "Not Only SQL".</a:t>
            </a:r>
          </a:p>
          <a:p>
            <a:endParaRPr lang="en-US" dirty="0"/>
          </a:p>
          <a:p>
            <a:r>
              <a:rPr lang="en-US" dirty="0"/>
              <a:t>Some examples of NoSQL are: Cassandra, Redis, HBase, MongoDB, CouchDB.</a:t>
            </a:r>
          </a:p>
          <a:p>
            <a:endParaRPr lang="en-US" dirty="0"/>
          </a:p>
          <a:p>
            <a:r>
              <a:rPr lang="en-US" dirty="0"/>
              <a:t>An example, based on the same data as in the table above, could be:</a:t>
            </a:r>
            <a:endParaRPr lang="es-ES" dirty="0"/>
          </a:p>
        </p:txBody>
      </p:sp>
      <p:sp>
        <p:nvSpPr>
          <p:cNvPr id="4" name="Marcador de número de diapositiva 3"/>
          <p:cNvSpPr>
            <a:spLocks noGrp="1"/>
          </p:cNvSpPr>
          <p:nvPr>
            <p:ph type="sldNum" sz="quarter" idx="5"/>
          </p:nvPr>
        </p:nvSpPr>
        <p:spPr/>
        <p:txBody>
          <a:bodyPr/>
          <a:lstStyle/>
          <a:p>
            <a:fld id="{80675002-CA7D-464C-9165-C06C9E4A9896}" type="slidenum">
              <a:rPr lang="es-ES" smtClean="0"/>
              <a:t>10</a:t>
            </a:fld>
            <a:endParaRPr lang="es-ES"/>
          </a:p>
        </p:txBody>
      </p:sp>
    </p:spTree>
    <p:extLst>
      <p:ext uri="{BB962C8B-B14F-4D97-AF65-F5344CB8AC3E}">
        <p14:creationId xmlns:p14="http://schemas.microsoft.com/office/powerpoint/2010/main" val="1434664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8466" y="-8468"/>
            <a:ext cx="9171316" cy="6874935"/>
            <a:chOff x="-8466" y="-8468"/>
            <a:chExt cx="9171316" cy="6874935"/>
          </a:xfrm>
        </p:grpSpPr>
        <p:cxnSp>
          <p:nvCxnSpPr>
            <p:cNvPr id="28" name="Straight Connector 2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30" name="Freeform 2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Freeform 3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Freeform 3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Freeform 3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Freeform 3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Freeform 3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Freeform 3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1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E6BF56F2-F0F2-4021-A456-0022ECB5A550}" type="datetime1">
              <a:rPr lang="es-ES" smtClean="0"/>
              <a:t>10/05/2021</a:t>
            </a:fld>
            <a:endParaRPr lang="es-ES"/>
          </a:p>
        </p:txBody>
      </p:sp>
      <p:sp>
        <p:nvSpPr>
          <p:cNvPr id="5" name="Footer Placeholder 4"/>
          <p:cNvSpPr>
            <a:spLocks noGrp="1"/>
          </p:cNvSpPr>
          <p:nvPr>
            <p:ph type="ftr" sz="quarter" idx="11"/>
          </p:nvPr>
        </p:nvSpPr>
        <p:spPr/>
        <p:txBody>
          <a:bodyPr/>
          <a:lstStyle/>
          <a:p>
            <a:r>
              <a:rPr lang="es-ES"/>
              <a:t>José Alberto Benítez Andrades - jbena@unileon.es</a:t>
            </a:r>
          </a:p>
        </p:txBody>
      </p:sp>
      <p:sp>
        <p:nvSpPr>
          <p:cNvPr id="6" name="Slide Number Placeholder 5"/>
          <p:cNvSpPr>
            <a:spLocks noGrp="1"/>
          </p:cNvSpPr>
          <p:nvPr>
            <p:ph type="sldNum" sz="quarter" idx="12"/>
          </p:nvPr>
        </p:nvSpPr>
        <p:spPr/>
        <p:txBody>
          <a:bodyPr/>
          <a:lstStyle/>
          <a:p>
            <a:fld id="{647DE2AA-7623-D545-B5F5-DB0F94924097}" type="slidenum">
              <a:rPr lang="es-ES" smtClean="0"/>
              <a:t>‹Nº›</a:t>
            </a:fld>
            <a:endParaRPr lang="es-ES"/>
          </a:p>
        </p:txBody>
      </p:sp>
    </p:spTree>
    <p:extLst>
      <p:ext uri="{BB962C8B-B14F-4D97-AF65-F5344CB8AC3E}">
        <p14:creationId xmlns:p14="http://schemas.microsoft.com/office/powerpoint/2010/main" val="17506435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8922E01-B5A3-4C52-9C23-D52AB48D36EC}" type="datetime1">
              <a:rPr lang="es-ES" smtClean="0"/>
              <a:t>10/05/2021</a:t>
            </a:fld>
            <a:endParaRPr lang="es-ES"/>
          </a:p>
        </p:txBody>
      </p:sp>
      <p:sp>
        <p:nvSpPr>
          <p:cNvPr id="5" name="Footer Placeholder 4"/>
          <p:cNvSpPr>
            <a:spLocks noGrp="1"/>
          </p:cNvSpPr>
          <p:nvPr>
            <p:ph type="ftr" sz="quarter" idx="11"/>
          </p:nvPr>
        </p:nvSpPr>
        <p:spPr/>
        <p:txBody>
          <a:bodyPr/>
          <a:lstStyle/>
          <a:p>
            <a:r>
              <a:rPr lang="es-ES"/>
              <a:t>José Alberto Benítez Andrades - jbena@unileon.es</a:t>
            </a:r>
          </a:p>
        </p:txBody>
      </p:sp>
      <p:sp>
        <p:nvSpPr>
          <p:cNvPr id="6" name="Slide Number Placeholder 5"/>
          <p:cNvSpPr>
            <a:spLocks noGrp="1"/>
          </p:cNvSpPr>
          <p:nvPr>
            <p:ph type="sldNum" sz="quarter" idx="12"/>
          </p:nvPr>
        </p:nvSpPr>
        <p:spPr/>
        <p:txBody>
          <a:bodyPr/>
          <a:lstStyle/>
          <a:p>
            <a:fld id="{647DE2AA-7623-D545-B5F5-DB0F94924097}" type="slidenum">
              <a:rPr lang="es-ES" smtClean="0"/>
              <a:t>‹Nº›</a:t>
            </a:fld>
            <a:endParaRPr lang="es-ES"/>
          </a:p>
        </p:txBody>
      </p:sp>
    </p:spTree>
    <p:extLst>
      <p:ext uri="{BB962C8B-B14F-4D97-AF65-F5344CB8AC3E}">
        <p14:creationId xmlns:p14="http://schemas.microsoft.com/office/powerpoint/2010/main" val="4231956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2150B611-A573-43ED-8548-1864C00E1CDB}" type="datetime1">
              <a:rPr lang="es-ES" smtClean="0"/>
              <a:t>10/05/2021</a:t>
            </a:fld>
            <a:endParaRPr lang="es-ES"/>
          </a:p>
        </p:txBody>
      </p:sp>
      <p:sp>
        <p:nvSpPr>
          <p:cNvPr id="5" name="Footer Placeholder 4"/>
          <p:cNvSpPr>
            <a:spLocks noGrp="1"/>
          </p:cNvSpPr>
          <p:nvPr>
            <p:ph type="ftr" sz="quarter" idx="11"/>
          </p:nvPr>
        </p:nvSpPr>
        <p:spPr/>
        <p:txBody>
          <a:bodyPr/>
          <a:lstStyle/>
          <a:p>
            <a:r>
              <a:rPr lang="es-ES"/>
              <a:t>José Alberto Benítez Andrades - jbena@unileon.es</a:t>
            </a:r>
          </a:p>
        </p:txBody>
      </p:sp>
      <p:sp>
        <p:nvSpPr>
          <p:cNvPr id="6" name="Slide Number Placeholder 5"/>
          <p:cNvSpPr>
            <a:spLocks noGrp="1"/>
          </p:cNvSpPr>
          <p:nvPr>
            <p:ph type="sldNum" sz="quarter" idx="12"/>
          </p:nvPr>
        </p:nvSpPr>
        <p:spPr/>
        <p:txBody>
          <a:bodyPr/>
          <a:lstStyle/>
          <a:p>
            <a:fld id="{647DE2AA-7623-D545-B5F5-DB0F94924097}" type="slidenum">
              <a:rPr lang="es-ES" smtClean="0"/>
              <a:t>‹Nº›</a:t>
            </a:fld>
            <a:endParaRPr lang="es-E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18645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0097172-5482-4186-9D50-BEBCACC0E5DD}" type="datetime1">
              <a:rPr lang="es-ES" smtClean="0"/>
              <a:t>10/05/2021</a:t>
            </a:fld>
            <a:endParaRPr lang="es-ES"/>
          </a:p>
        </p:txBody>
      </p:sp>
      <p:sp>
        <p:nvSpPr>
          <p:cNvPr id="5" name="Footer Placeholder 4"/>
          <p:cNvSpPr>
            <a:spLocks noGrp="1"/>
          </p:cNvSpPr>
          <p:nvPr>
            <p:ph type="ftr" sz="quarter" idx="11"/>
          </p:nvPr>
        </p:nvSpPr>
        <p:spPr/>
        <p:txBody>
          <a:bodyPr/>
          <a:lstStyle/>
          <a:p>
            <a:r>
              <a:rPr lang="es-ES"/>
              <a:t>José Alberto Benítez Andrades - jbena@unileon.es</a:t>
            </a:r>
          </a:p>
        </p:txBody>
      </p:sp>
      <p:sp>
        <p:nvSpPr>
          <p:cNvPr id="6" name="Slide Number Placeholder 5"/>
          <p:cNvSpPr>
            <a:spLocks noGrp="1"/>
          </p:cNvSpPr>
          <p:nvPr>
            <p:ph type="sldNum" sz="quarter" idx="12"/>
          </p:nvPr>
        </p:nvSpPr>
        <p:spPr/>
        <p:txBody>
          <a:bodyPr/>
          <a:lstStyle/>
          <a:p>
            <a:fld id="{647DE2AA-7623-D545-B5F5-DB0F94924097}" type="slidenum">
              <a:rPr lang="es-ES" smtClean="0"/>
              <a:t>‹Nº›</a:t>
            </a:fld>
            <a:endParaRPr lang="es-ES"/>
          </a:p>
        </p:txBody>
      </p:sp>
    </p:spTree>
    <p:extLst>
      <p:ext uri="{BB962C8B-B14F-4D97-AF65-F5344CB8AC3E}">
        <p14:creationId xmlns:p14="http://schemas.microsoft.com/office/powerpoint/2010/main" val="16063625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DA2F2480-9A5F-415B-8BE1-C6E63D83995B}" type="datetime1">
              <a:rPr lang="es-ES" smtClean="0"/>
              <a:t>10/05/2021</a:t>
            </a:fld>
            <a:endParaRPr lang="es-ES"/>
          </a:p>
        </p:txBody>
      </p:sp>
      <p:sp>
        <p:nvSpPr>
          <p:cNvPr id="5" name="Footer Placeholder 4"/>
          <p:cNvSpPr>
            <a:spLocks noGrp="1"/>
          </p:cNvSpPr>
          <p:nvPr>
            <p:ph type="ftr" sz="quarter" idx="11"/>
          </p:nvPr>
        </p:nvSpPr>
        <p:spPr/>
        <p:txBody>
          <a:bodyPr/>
          <a:lstStyle/>
          <a:p>
            <a:r>
              <a:rPr lang="es-ES"/>
              <a:t>José Alberto Benítez Andrades - jbena@unileon.es</a:t>
            </a:r>
          </a:p>
        </p:txBody>
      </p:sp>
      <p:sp>
        <p:nvSpPr>
          <p:cNvPr id="6" name="Slide Number Placeholder 5"/>
          <p:cNvSpPr>
            <a:spLocks noGrp="1"/>
          </p:cNvSpPr>
          <p:nvPr>
            <p:ph type="sldNum" sz="quarter" idx="12"/>
          </p:nvPr>
        </p:nvSpPr>
        <p:spPr/>
        <p:txBody>
          <a:bodyPr/>
          <a:lstStyle/>
          <a:p>
            <a:fld id="{647DE2AA-7623-D545-B5F5-DB0F94924097}" type="slidenum">
              <a:rPr lang="es-ES" smtClean="0"/>
              <a:t>‹Nº›</a:t>
            </a:fld>
            <a:endParaRPr lang="es-E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5550749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7EA92E1-CD2A-44C5-8C76-BEC63D9CBCFD}" type="datetime1">
              <a:rPr lang="es-ES" smtClean="0"/>
              <a:t>10/05/2021</a:t>
            </a:fld>
            <a:endParaRPr lang="es-ES"/>
          </a:p>
        </p:txBody>
      </p:sp>
      <p:sp>
        <p:nvSpPr>
          <p:cNvPr id="5" name="Footer Placeholder 4"/>
          <p:cNvSpPr>
            <a:spLocks noGrp="1"/>
          </p:cNvSpPr>
          <p:nvPr>
            <p:ph type="ftr" sz="quarter" idx="11"/>
          </p:nvPr>
        </p:nvSpPr>
        <p:spPr/>
        <p:txBody>
          <a:bodyPr/>
          <a:lstStyle/>
          <a:p>
            <a:r>
              <a:rPr lang="es-ES"/>
              <a:t>José Alberto Benítez Andrades - jbena@unileon.es</a:t>
            </a:r>
          </a:p>
        </p:txBody>
      </p:sp>
      <p:sp>
        <p:nvSpPr>
          <p:cNvPr id="6" name="Slide Number Placeholder 5"/>
          <p:cNvSpPr>
            <a:spLocks noGrp="1"/>
          </p:cNvSpPr>
          <p:nvPr>
            <p:ph type="sldNum" sz="quarter" idx="12"/>
          </p:nvPr>
        </p:nvSpPr>
        <p:spPr/>
        <p:txBody>
          <a:bodyPr/>
          <a:lstStyle/>
          <a:p>
            <a:fld id="{647DE2AA-7623-D545-B5F5-DB0F94924097}" type="slidenum">
              <a:rPr lang="es-ES" smtClean="0"/>
              <a:t>‹Nº›</a:t>
            </a:fld>
            <a:endParaRPr lang="es-ES"/>
          </a:p>
        </p:txBody>
      </p:sp>
    </p:spTree>
    <p:extLst>
      <p:ext uri="{BB962C8B-B14F-4D97-AF65-F5344CB8AC3E}">
        <p14:creationId xmlns:p14="http://schemas.microsoft.com/office/powerpoint/2010/main" val="23773485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4C043D6-3704-416A-B4E2-1FFBA353B35F}" type="datetime1">
              <a:rPr lang="es-ES" smtClean="0"/>
              <a:t>10/05/2021</a:t>
            </a:fld>
            <a:endParaRPr lang="es-ES"/>
          </a:p>
        </p:txBody>
      </p:sp>
      <p:sp>
        <p:nvSpPr>
          <p:cNvPr id="5" name="Footer Placeholder 4"/>
          <p:cNvSpPr>
            <a:spLocks noGrp="1"/>
          </p:cNvSpPr>
          <p:nvPr>
            <p:ph type="ftr" sz="quarter" idx="11"/>
          </p:nvPr>
        </p:nvSpPr>
        <p:spPr/>
        <p:txBody>
          <a:bodyPr/>
          <a:lstStyle/>
          <a:p>
            <a:r>
              <a:rPr lang="es-ES"/>
              <a:t>José Alberto Benítez Andrades - jbena@unileon.es</a:t>
            </a:r>
          </a:p>
        </p:txBody>
      </p:sp>
      <p:sp>
        <p:nvSpPr>
          <p:cNvPr id="6" name="Slide Number Placeholder 5"/>
          <p:cNvSpPr>
            <a:spLocks noGrp="1"/>
          </p:cNvSpPr>
          <p:nvPr>
            <p:ph type="sldNum" sz="quarter" idx="12"/>
          </p:nvPr>
        </p:nvSpPr>
        <p:spPr/>
        <p:txBody>
          <a:bodyPr/>
          <a:lstStyle/>
          <a:p>
            <a:fld id="{647DE2AA-7623-D545-B5F5-DB0F94924097}" type="slidenum">
              <a:rPr lang="es-ES" smtClean="0"/>
              <a:t>‹Nº›</a:t>
            </a:fld>
            <a:endParaRPr lang="es-ES"/>
          </a:p>
        </p:txBody>
      </p:sp>
    </p:spTree>
    <p:extLst>
      <p:ext uri="{BB962C8B-B14F-4D97-AF65-F5344CB8AC3E}">
        <p14:creationId xmlns:p14="http://schemas.microsoft.com/office/powerpoint/2010/main" val="679379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319CF3C-8117-462A-AB60-1E04AEC8CEBC}" type="datetime1">
              <a:rPr lang="es-ES" smtClean="0"/>
              <a:t>10/05/2021</a:t>
            </a:fld>
            <a:endParaRPr lang="es-ES"/>
          </a:p>
        </p:txBody>
      </p:sp>
      <p:sp>
        <p:nvSpPr>
          <p:cNvPr id="5" name="Footer Placeholder 4"/>
          <p:cNvSpPr>
            <a:spLocks noGrp="1"/>
          </p:cNvSpPr>
          <p:nvPr>
            <p:ph type="ftr" sz="quarter" idx="11"/>
          </p:nvPr>
        </p:nvSpPr>
        <p:spPr/>
        <p:txBody>
          <a:bodyPr/>
          <a:lstStyle/>
          <a:p>
            <a:r>
              <a:rPr lang="es-ES"/>
              <a:t>José Alberto Benítez Andrades - jbena@unileon.es</a:t>
            </a:r>
          </a:p>
        </p:txBody>
      </p:sp>
      <p:sp>
        <p:nvSpPr>
          <p:cNvPr id="6" name="Slide Number Placeholder 5"/>
          <p:cNvSpPr>
            <a:spLocks noGrp="1"/>
          </p:cNvSpPr>
          <p:nvPr>
            <p:ph type="sldNum" sz="quarter" idx="12"/>
          </p:nvPr>
        </p:nvSpPr>
        <p:spPr/>
        <p:txBody>
          <a:bodyPr/>
          <a:lstStyle/>
          <a:p>
            <a:fld id="{647DE2AA-7623-D545-B5F5-DB0F94924097}" type="slidenum">
              <a:rPr lang="es-ES" smtClean="0"/>
              <a:t>‹Nº›</a:t>
            </a:fld>
            <a:endParaRPr lang="es-ES"/>
          </a:p>
        </p:txBody>
      </p:sp>
    </p:spTree>
    <p:extLst>
      <p:ext uri="{BB962C8B-B14F-4D97-AF65-F5344CB8AC3E}">
        <p14:creationId xmlns:p14="http://schemas.microsoft.com/office/powerpoint/2010/main" val="3075339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6A95204-3066-4EDD-BF51-13F0095FA37D}" type="datetime1">
              <a:rPr lang="es-ES" smtClean="0"/>
              <a:t>10/05/2021</a:t>
            </a:fld>
            <a:endParaRPr lang="es-ES"/>
          </a:p>
        </p:txBody>
      </p:sp>
      <p:sp>
        <p:nvSpPr>
          <p:cNvPr id="5" name="Footer Placeholder 4"/>
          <p:cNvSpPr>
            <a:spLocks noGrp="1"/>
          </p:cNvSpPr>
          <p:nvPr>
            <p:ph type="ftr" sz="quarter" idx="11"/>
          </p:nvPr>
        </p:nvSpPr>
        <p:spPr/>
        <p:txBody>
          <a:bodyPr/>
          <a:lstStyle/>
          <a:p>
            <a:r>
              <a:rPr lang="es-ES"/>
              <a:t>José Alberto Benítez Andrades - jbena@unileon.es</a:t>
            </a:r>
          </a:p>
        </p:txBody>
      </p:sp>
      <p:sp>
        <p:nvSpPr>
          <p:cNvPr id="6" name="Slide Number Placeholder 5"/>
          <p:cNvSpPr>
            <a:spLocks noGrp="1"/>
          </p:cNvSpPr>
          <p:nvPr>
            <p:ph type="sldNum" sz="quarter" idx="12"/>
          </p:nvPr>
        </p:nvSpPr>
        <p:spPr/>
        <p:txBody>
          <a:bodyPr/>
          <a:lstStyle/>
          <a:p>
            <a:fld id="{647DE2AA-7623-D545-B5F5-DB0F94924097}" type="slidenum">
              <a:rPr lang="es-ES" smtClean="0"/>
              <a:t>‹Nº›</a:t>
            </a:fld>
            <a:endParaRPr lang="es-ES"/>
          </a:p>
        </p:txBody>
      </p:sp>
    </p:spTree>
    <p:extLst>
      <p:ext uri="{BB962C8B-B14F-4D97-AF65-F5344CB8AC3E}">
        <p14:creationId xmlns:p14="http://schemas.microsoft.com/office/powerpoint/2010/main" val="33752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688F0DA-FD00-4239-9CD0-CEB346309C98}" type="datetime1">
              <a:rPr lang="es-ES" smtClean="0"/>
              <a:t>10/05/2021</a:t>
            </a:fld>
            <a:endParaRPr lang="es-ES"/>
          </a:p>
        </p:txBody>
      </p:sp>
      <p:sp>
        <p:nvSpPr>
          <p:cNvPr id="5" name="Footer Placeholder 4"/>
          <p:cNvSpPr>
            <a:spLocks noGrp="1"/>
          </p:cNvSpPr>
          <p:nvPr>
            <p:ph type="ftr" sz="quarter" idx="11"/>
          </p:nvPr>
        </p:nvSpPr>
        <p:spPr/>
        <p:txBody>
          <a:bodyPr/>
          <a:lstStyle/>
          <a:p>
            <a:r>
              <a:rPr lang="es-ES"/>
              <a:t>José Alberto Benítez Andrades - jbena@unileon.es</a:t>
            </a:r>
          </a:p>
        </p:txBody>
      </p:sp>
      <p:sp>
        <p:nvSpPr>
          <p:cNvPr id="6" name="Slide Number Placeholder 5"/>
          <p:cNvSpPr>
            <a:spLocks noGrp="1"/>
          </p:cNvSpPr>
          <p:nvPr>
            <p:ph type="sldNum" sz="quarter" idx="12"/>
          </p:nvPr>
        </p:nvSpPr>
        <p:spPr/>
        <p:txBody>
          <a:bodyPr/>
          <a:lstStyle/>
          <a:p>
            <a:fld id="{647DE2AA-7623-D545-B5F5-DB0F94924097}" type="slidenum">
              <a:rPr lang="es-ES" smtClean="0"/>
              <a:t>‹Nº›</a:t>
            </a:fld>
            <a:endParaRPr lang="es-ES"/>
          </a:p>
        </p:txBody>
      </p:sp>
    </p:spTree>
    <p:extLst>
      <p:ext uri="{BB962C8B-B14F-4D97-AF65-F5344CB8AC3E}">
        <p14:creationId xmlns:p14="http://schemas.microsoft.com/office/powerpoint/2010/main" val="3820615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D5DF3A9-D452-4DE1-B564-643EAD5E7F32}" type="datetime1">
              <a:rPr lang="es-ES" smtClean="0"/>
              <a:t>10/05/2021</a:t>
            </a:fld>
            <a:endParaRPr lang="es-ES"/>
          </a:p>
        </p:txBody>
      </p:sp>
      <p:sp>
        <p:nvSpPr>
          <p:cNvPr id="6" name="Footer Placeholder 5"/>
          <p:cNvSpPr>
            <a:spLocks noGrp="1"/>
          </p:cNvSpPr>
          <p:nvPr>
            <p:ph type="ftr" sz="quarter" idx="11"/>
          </p:nvPr>
        </p:nvSpPr>
        <p:spPr/>
        <p:txBody>
          <a:bodyPr/>
          <a:lstStyle/>
          <a:p>
            <a:r>
              <a:rPr lang="es-ES"/>
              <a:t>José Alberto Benítez Andrades - jbena@unileon.es</a:t>
            </a:r>
          </a:p>
        </p:txBody>
      </p:sp>
      <p:sp>
        <p:nvSpPr>
          <p:cNvPr id="7" name="Slide Number Placeholder 6"/>
          <p:cNvSpPr>
            <a:spLocks noGrp="1"/>
          </p:cNvSpPr>
          <p:nvPr>
            <p:ph type="sldNum" sz="quarter" idx="12"/>
          </p:nvPr>
        </p:nvSpPr>
        <p:spPr/>
        <p:txBody>
          <a:bodyPr/>
          <a:lstStyle/>
          <a:p>
            <a:fld id="{647DE2AA-7623-D545-B5F5-DB0F94924097}" type="slidenum">
              <a:rPr lang="es-ES" smtClean="0"/>
              <a:t>‹Nº›</a:t>
            </a:fld>
            <a:endParaRPr lang="es-ES"/>
          </a:p>
        </p:txBody>
      </p:sp>
    </p:spTree>
    <p:extLst>
      <p:ext uri="{BB962C8B-B14F-4D97-AF65-F5344CB8AC3E}">
        <p14:creationId xmlns:p14="http://schemas.microsoft.com/office/powerpoint/2010/main" val="4034822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A2B5DBA8-8850-48A5-B062-70E34B8FB9A4}" type="datetime1">
              <a:rPr lang="es-ES" smtClean="0"/>
              <a:t>10/05/2021</a:t>
            </a:fld>
            <a:endParaRPr lang="es-ES"/>
          </a:p>
        </p:txBody>
      </p:sp>
      <p:sp>
        <p:nvSpPr>
          <p:cNvPr id="8" name="Footer Placeholder 7"/>
          <p:cNvSpPr>
            <a:spLocks noGrp="1"/>
          </p:cNvSpPr>
          <p:nvPr>
            <p:ph type="ftr" sz="quarter" idx="11"/>
          </p:nvPr>
        </p:nvSpPr>
        <p:spPr/>
        <p:txBody>
          <a:bodyPr/>
          <a:lstStyle/>
          <a:p>
            <a:r>
              <a:rPr lang="es-ES"/>
              <a:t>José Alberto Benítez Andrades - jbena@unileon.es</a:t>
            </a:r>
          </a:p>
        </p:txBody>
      </p:sp>
      <p:sp>
        <p:nvSpPr>
          <p:cNvPr id="9" name="Slide Number Placeholder 8"/>
          <p:cNvSpPr>
            <a:spLocks noGrp="1"/>
          </p:cNvSpPr>
          <p:nvPr>
            <p:ph type="sldNum" sz="quarter" idx="12"/>
          </p:nvPr>
        </p:nvSpPr>
        <p:spPr/>
        <p:txBody>
          <a:bodyPr/>
          <a:lstStyle/>
          <a:p>
            <a:fld id="{647DE2AA-7623-D545-B5F5-DB0F94924097}" type="slidenum">
              <a:rPr lang="es-ES" smtClean="0"/>
              <a:t>‹Nº›</a:t>
            </a:fld>
            <a:endParaRPr lang="es-ES"/>
          </a:p>
        </p:txBody>
      </p:sp>
    </p:spTree>
    <p:extLst>
      <p:ext uri="{BB962C8B-B14F-4D97-AF65-F5344CB8AC3E}">
        <p14:creationId xmlns:p14="http://schemas.microsoft.com/office/powerpoint/2010/main" val="2065104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8B9645D-2C14-4B83-8C6A-5C5F02713686}" type="datetime1">
              <a:rPr lang="es-ES" smtClean="0"/>
              <a:t>10/05/2021</a:t>
            </a:fld>
            <a:endParaRPr lang="es-ES"/>
          </a:p>
        </p:txBody>
      </p:sp>
      <p:sp>
        <p:nvSpPr>
          <p:cNvPr id="4" name="Footer Placeholder 3"/>
          <p:cNvSpPr>
            <a:spLocks noGrp="1"/>
          </p:cNvSpPr>
          <p:nvPr>
            <p:ph type="ftr" sz="quarter" idx="11"/>
          </p:nvPr>
        </p:nvSpPr>
        <p:spPr/>
        <p:txBody>
          <a:bodyPr/>
          <a:lstStyle/>
          <a:p>
            <a:r>
              <a:rPr lang="es-ES"/>
              <a:t>José Alberto Benítez Andrades - jbena@unileon.es</a:t>
            </a:r>
          </a:p>
        </p:txBody>
      </p:sp>
      <p:sp>
        <p:nvSpPr>
          <p:cNvPr id="5" name="Slide Number Placeholder 4"/>
          <p:cNvSpPr>
            <a:spLocks noGrp="1"/>
          </p:cNvSpPr>
          <p:nvPr>
            <p:ph type="sldNum" sz="quarter" idx="12"/>
          </p:nvPr>
        </p:nvSpPr>
        <p:spPr/>
        <p:txBody>
          <a:bodyPr/>
          <a:lstStyle/>
          <a:p>
            <a:fld id="{647DE2AA-7623-D545-B5F5-DB0F94924097}" type="slidenum">
              <a:rPr lang="es-ES" smtClean="0"/>
              <a:t>‹Nº›</a:t>
            </a:fld>
            <a:endParaRPr lang="es-ES"/>
          </a:p>
        </p:txBody>
      </p:sp>
    </p:spTree>
    <p:extLst>
      <p:ext uri="{BB962C8B-B14F-4D97-AF65-F5344CB8AC3E}">
        <p14:creationId xmlns:p14="http://schemas.microsoft.com/office/powerpoint/2010/main" val="4215518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BE550B-8300-48AA-B802-9E0748B464D7}" type="datetime1">
              <a:rPr lang="es-ES" smtClean="0"/>
              <a:t>10/05/2021</a:t>
            </a:fld>
            <a:endParaRPr lang="es-ES"/>
          </a:p>
        </p:txBody>
      </p:sp>
      <p:sp>
        <p:nvSpPr>
          <p:cNvPr id="3" name="Footer Placeholder 2"/>
          <p:cNvSpPr>
            <a:spLocks noGrp="1"/>
          </p:cNvSpPr>
          <p:nvPr>
            <p:ph type="ftr" sz="quarter" idx="11"/>
          </p:nvPr>
        </p:nvSpPr>
        <p:spPr/>
        <p:txBody>
          <a:bodyPr/>
          <a:lstStyle/>
          <a:p>
            <a:r>
              <a:rPr lang="es-ES"/>
              <a:t>José Alberto Benítez Andrades - jbena@unileon.es</a:t>
            </a:r>
          </a:p>
        </p:txBody>
      </p:sp>
      <p:sp>
        <p:nvSpPr>
          <p:cNvPr id="4" name="Slide Number Placeholder 3"/>
          <p:cNvSpPr>
            <a:spLocks noGrp="1"/>
          </p:cNvSpPr>
          <p:nvPr>
            <p:ph type="sldNum" sz="quarter" idx="12"/>
          </p:nvPr>
        </p:nvSpPr>
        <p:spPr/>
        <p:txBody>
          <a:bodyPr/>
          <a:lstStyle/>
          <a:p>
            <a:fld id="{647DE2AA-7623-D545-B5F5-DB0F94924097}" type="slidenum">
              <a:rPr lang="es-ES" smtClean="0"/>
              <a:t>‹Nº›</a:t>
            </a:fld>
            <a:endParaRPr lang="es-ES"/>
          </a:p>
        </p:txBody>
      </p:sp>
    </p:spTree>
    <p:extLst>
      <p:ext uri="{BB962C8B-B14F-4D97-AF65-F5344CB8AC3E}">
        <p14:creationId xmlns:p14="http://schemas.microsoft.com/office/powerpoint/2010/main" val="3522969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C61CCDB-3B12-4F08-93D7-7F571F0F29F4}" type="datetime1">
              <a:rPr lang="es-ES" smtClean="0"/>
              <a:t>10/05/2021</a:t>
            </a:fld>
            <a:endParaRPr lang="es-ES"/>
          </a:p>
        </p:txBody>
      </p:sp>
      <p:sp>
        <p:nvSpPr>
          <p:cNvPr id="6" name="Footer Placeholder 5"/>
          <p:cNvSpPr>
            <a:spLocks noGrp="1"/>
          </p:cNvSpPr>
          <p:nvPr>
            <p:ph type="ftr" sz="quarter" idx="11"/>
          </p:nvPr>
        </p:nvSpPr>
        <p:spPr/>
        <p:txBody>
          <a:bodyPr/>
          <a:lstStyle/>
          <a:p>
            <a:r>
              <a:rPr lang="es-ES"/>
              <a:t>José Alberto Benítez Andrades - jbena@unileon.es</a:t>
            </a:r>
          </a:p>
        </p:txBody>
      </p:sp>
      <p:sp>
        <p:nvSpPr>
          <p:cNvPr id="7" name="Slide Number Placeholder 6"/>
          <p:cNvSpPr>
            <a:spLocks noGrp="1"/>
          </p:cNvSpPr>
          <p:nvPr>
            <p:ph type="sldNum" sz="quarter" idx="12"/>
          </p:nvPr>
        </p:nvSpPr>
        <p:spPr/>
        <p:txBody>
          <a:bodyPr/>
          <a:lstStyle/>
          <a:p>
            <a:fld id="{647DE2AA-7623-D545-B5F5-DB0F94924097}" type="slidenum">
              <a:rPr lang="es-ES" smtClean="0"/>
              <a:t>‹Nº›</a:t>
            </a:fld>
            <a:endParaRPr lang="es-ES"/>
          </a:p>
        </p:txBody>
      </p:sp>
    </p:spTree>
    <p:extLst>
      <p:ext uri="{BB962C8B-B14F-4D97-AF65-F5344CB8AC3E}">
        <p14:creationId xmlns:p14="http://schemas.microsoft.com/office/powerpoint/2010/main" val="1992516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A115B550-E290-4F6D-B6B7-DB6DD14CF5D5}" type="datetime1">
              <a:rPr lang="es-ES" smtClean="0"/>
              <a:t>10/05/2021</a:t>
            </a:fld>
            <a:endParaRPr lang="es-ES"/>
          </a:p>
        </p:txBody>
      </p:sp>
      <p:sp>
        <p:nvSpPr>
          <p:cNvPr id="6" name="Footer Placeholder 5"/>
          <p:cNvSpPr>
            <a:spLocks noGrp="1"/>
          </p:cNvSpPr>
          <p:nvPr>
            <p:ph type="ftr" sz="quarter" idx="11"/>
          </p:nvPr>
        </p:nvSpPr>
        <p:spPr/>
        <p:txBody>
          <a:bodyPr/>
          <a:lstStyle/>
          <a:p>
            <a:r>
              <a:rPr lang="en-US"/>
              <a:t>José Alberto Benítez Andrades - jbena@unileon.es</a:t>
            </a:r>
            <a:endParaRPr lang="en-US" dirty="0"/>
          </a:p>
        </p:txBody>
      </p:sp>
      <p:sp>
        <p:nvSpPr>
          <p:cNvPr id="7" name="Slide Number Placeholder 6"/>
          <p:cNvSpPr>
            <a:spLocks noGrp="1"/>
          </p:cNvSpPr>
          <p:nvPr>
            <p:ph type="sldNum" sz="quarter" idx="12"/>
          </p:nvPr>
        </p:nvSpPr>
        <p:spPr/>
        <p:txBody>
          <a:bodyPr/>
          <a:lstStyle/>
          <a:p>
            <a:fld id="{647DE2AA-7623-D545-B5F5-DB0F94924097}" type="slidenum">
              <a:rPr lang="es-ES" smtClean="0"/>
              <a:t>‹Nº›</a:t>
            </a:fld>
            <a:endParaRPr lang="es-ES"/>
          </a:p>
        </p:txBody>
      </p:sp>
    </p:spTree>
    <p:extLst>
      <p:ext uri="{BB962C8B-B14F-4D97-AF65-F5344CB8AC3E}">
        <p14:creationId xmlns:p14="http://schemas.microsoft.com/office/powerpoint/2010/main" val="3089648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71317" cy="6874935"/>
            <a:chOff x="-8467" y="-8468"/>
            <a:chExt cx="9171317"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F4C4D12-1890-4969-8A50-AD73B6C3F6CA}" type="datetime1">
              <a:rPr lang="es-ES" smtClean="0"/>
              <a:t>10/05/2021</a:t>
            </a:fld>
            <a:endParaRPr lang="es-E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s-ES"/>
              <a:t>José Alberto Benítez Andrades - jbena@unileon.es</a:t>
            </a:r>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647DE2AA-7623-D545-B5F5-DB0F94924097}" type="slidenum">
              <a:rPr lang="es-ES" smtClean="0"/>
              <a:t>‹Nº›</a:t>
            </a:fld>
            <a:endParaRPr lang="es-ES"/>
          </a:p>
        </p:txBody>
      </p:sp>
    </p:spTree>
    <p:extLst>
      <p:ext uri="{BB962C8B-B14F-4D97-AF65-F5344CB8AC3E}">
        <p14:creationId xmlns:p14="http://schemas.microsoft.com/office/powerpoint/2010/main" val="778275407"/>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 id="2147483878" r:id="rId16"/>
  </p:sldLayoutIdLst>
  <p:hf hd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8" Type="http://schemas.openxmlformats.org/officeDocument/2006/relationships/hyperlink" Target="https://www.researchgate.net/profile/Jose_Benitez_Andrades?ev=hdr_xprf&amp;_sg=QT2gBxx5RC8NGjIhkBwCXEk3_N1AtoMbMzyyJaTBOnSKa9gCKL-Si2H1ibuDmlIIbawhx9wZaI4j8YSjdTvcJGEf" TargetMode="External"/><Relationship Id="rId3" Type="http://schemas.openxmlformats.org/officeDocument/2006/relationships/hyperlink" Target="https://www.jabenitez.com/" TargetMode="External"/><Relationship Id="rId7" Type="http://schemas.openxmlformats.org/officeDocument/2006/relationships/hyperlink" Target="https://www.youtube.com/channel/UC3o5fEgnWdpD2ytEysgitEQ?view_as=subscriber"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www.instagram.com/jabeteacher/" TargetMode="External"/><Relationship Id="rId5" Type="http://schemas.openxmlformats.org/officeDocument/2006/relationships/hyperlink" Target="https://www.instagram.com/jabenitez88/" TargetMode="External"/><Relationship Id="rId10" Type="http://schemas.openxmlformats.org/officeDocument/2006/relationships/image" Target="../media/image29.png"/><Relationship Id="rId4" Type="http://schemas.openxmlformats.org/officeDocument/2006/relationships/hyperlink" Target="https://www.jabefitness.com/" TargetMode="External"/><Relationship Id="rId9" Type="http://schemas.openxmlformats.org/officeDocument/2006/relationships/hyperlink" Target="http://www.salbis.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6.JPG"/><Relationship Id="rId7"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www.instagram.com/p/B1b57mdIJTh/"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2.jp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gif"/><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8B9B6C-0F5B-624E-842F-99F3526CB24E}"/>
              </a:ext>
            </a:extLst>
          </p:cNvPr>
          <p:cNvSpPr>
            <a:spLocks noGrp="1"/>
          </p:cNvSpPr>
          <p:nvPr>
            <p:ph type="ctrTitle"/>
          </p:nvPr>
        </p:nvSpPr>
        <p:spPr/>
        <p:txBody>
          <a:bodyPr/>
          <a:lstStyle/>
          <a:p>
            <a:r>
              <a:rPr lang="es-ES" sz="4400" dirty="0"/>
              <a:t>SQL vs NoSQL</a:t>
            </a:r>
          </a:p>
        </p:txBody>
      </p:sp>
      <p:sp>
        <p:nvSpPr>
          <p:cNvPr id="3" name="Subtítulo 2">
            <a:extLst>
              <a:ext uri="{FF2B5EF4-FFF2-40B4-BE49-F238E27FC236}">
                <a16:creationId xmlns:a16="http://schemas.microsoft.com/office/drawing/2014/main" id="{E63DF84C-5675-1F4B-AE68-09F9333A2B79}"/>
              </a:ext>
            </a:extLst>
          </p:cNvPr>
          <p:cNvSpPr>
            <a:spLocks noGrp="1"/>
          </p:cNvSpPr>
          <p:nvPr>
            <p:ph type="subTitle" idx="1"/>
          </p:nvPr>
        </p:nvSpPr>
        <p:spPr>
          <a:xfrm>
            <a:off x="1130595" y="4050835"/>
            <a:ext cx="5826719" cy="724366"/>
          </a:xfrm>
        </p:spPr>
        <p:txBody>
          <a:bodyPr/>
          <a:lstStyle/>
          <a:p>
            <a:endParaRPr lang="es-ES" dirty="0"/>
          </a:p>
        </p:txBody>
      </p:sp>
      <p:sp>
        <p:nvSpPr>
          <p:cNvPr id="4" name="Subtítulo 2">
            <a:extLst>
              <a:ext uri="{FF2B5EF4-FFF2-40B4-BE49-F238E27FC236}">
                <a16:creationId xmlns:a16="http://schemas.microsoft.com/office/drawing/2014/main" id="{FC10C5B8-E170-5949-A5CD-EC5C269B0A36}"/>
              </a:ext>
            </a:extLst>
          </p:cNvPr>
          <p:cNvSpPr txBox="1">
            <a:spLocks/>
          </p:cNvSpPr>
          <p:nvPr/>
        </p:nvSpPr>
        <p:spPr>
          <a:xfrm>
            <a:off x="1130595" y="5278582"/>
            <a:ext cx="5826719" cy="1127905"/>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r>
              <a:rPr lang="es-ES" sz="1600" dirty="0">
                <a:solidFill>
                  <a:schemeClr val="tx1"/>
                </a:solidFill>
              </a:rPr>
              <a:t>José Alberto Benítez-Andrades, </a:t>
            </a:r>
            <a:r>
              <a:rPr lang="es-ES" sz="1600" dirty="0" err="1">
                <a:solidFill>
                  <a:schemeClr val="tx1"/>
                </a:solidFill>
              </a:rPr>
              <a:t>Ph.D</a:t>
            </a:r>
            <a:r>
              <a:rPr lang="es-ES" sz="1600" dirty="0">
                <a:solidFill>
                  <a:schemeClr val="tx1"/>
                </a:solidFill>
              </a:rPr>
              <a:t>. – jbena@unileon.es</a:t>
            </a:r>
          </a:p>
          <a:p>
            <a:r>
              <a:rPr lang="es-ES" sz="1600" dirty="0" err="1">
                <a:solidFill>
                  <a:schemeClr val="tx1"/>
                </a:solidFill>
              </a:rPr>
              <a:t>Assistant</a:t>
            </a:r>
            <a:r>
              <a:rPr lang="es-ES" sz="1600" dirty="0">
                <a:solidFill>
                  <a:schemeClr val="tx1"/>
                </a:solidFill>
              </a:rPr>
              <a:t> </a:t>
            </a:r>
            <a:r>
              <a:rPr lang="es-ES" sz="1600" dirty="0" err="1">
                <a:solidFill>
                  <a:schemeClr val="tx1"/>
                </a:solidFill>
              </a:rPr>
              <a:t>Professor</a:t>
            </a:r>
            <a:endParaRPr lang="es-ES" sz="1600" dirty="0">
              <a:solidFill>
                <a:schemeClr val="tx1"/>
              </a:solidFill>
            </a:endParaRPr>
          </a:p>
          <a:p>
            <a:r>
              <a:rPr lang="es-ES" sz="1600" dirty="0">
                <a:solidFill>
                  <a:schemeClr val="tx1"/>
                </a:solidFill>
              </a:rPr>
              <a:t>Universidad de León</a:t>
            </a:r>
          </a:p>
        </p:txBody>
      </p:sp>
      <p:pic>
        <p:nvPicPr>
          <p:cNvPr id="5" name="Imagen 4">
            <a:extLst>
              <a:ext uri="{FF2B5EF4-FFF2-40B4-BE49-F238E27FC236}">
                <a16:creationId xmlns:a16="http://schemas.microsoft.com/office/drawing/2014/main" id="{2D49988F-997C-2147-92E0-6E7D1EF54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431" y="169868"/>
            <a:ext cx="1668706" cy="910787"/>
          </a:xfrm>
          <a:prstGeom prst="rect">
            <a:avLst/>
          </a:prstGeom>
        </p:spPr>
      </p:pic>
      <p:pic>
        <p:nvPicPr>
          <p:cNvPr id="6" name="Imagen 5">
            <a:extLst>
              <a:ext uri="{FF2B5EF4-FFF2-40B4-BE49-F238E27FC236}">
                <a16:creationId xmlns:a16="http://schemas.microsoft.com/office/drawing/2014/main" id="{BD6B1E42-E2FA-6B41-B13A-AF6A6B9BDF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2325" y="47346"/>
            <a:ext cx="2146540" cy="1155829"/>
          </a:xfrm>
          <a:prstGeom prst="rect">
            <a:avLst/>
          </a:prstGeom>
        </p:spPr>
      </p:pic>
    </p:spTree>
    <p:extLst>
      <p:ext uri="{BB962C8B-B14F-4D97-AF65-F5344CB8AC3E}">
        <p14:creationId xmlns:p14="http://schemas.microsoft.com/office/powerpoint/2010/main" val="1596985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958923"/>
            <a:ext cx="6347713" cy="1320800"/>
          </a:xfrm>
        </p:spPr>
        <p:txBody>
          <a:bodyPr>
            <a:normAutofit/>
          </a:bodyPr>
          <a:lstStyle/>
          <a:p>
            <a:r>
              <a:rPr lang="es-ES" sz="2800" dirty="0"/>
              <a:t>RDBMS (SQL) vs NoSQL</a:t>
            </a:r>
          </a:p>
        </p:txBody>
      </p:sp>
      <p:sp>
        <p:nvSpPr>
          <p:cNvPr id="3" name="2 Marcador de contenido"/>
          <p:cNvSpPr>
            <a:spLocks noGrp="1"/>
          </p:cNvSpPr>
          <p:nvPr>
            <p:ph idx="1"/>
          </p:nvPr>
        </p:nvSpPr>
        <p:spPr>
          <a:xfrm>
            <a:off x="457200" y="1704976"/>
            <a:ext cx="8229600" cy="4584070"/>
          </a:xfrm>
        </p:spPr>
        <p:txBody>
          <a:bodyPr>
            <a:normAutofit/>
          </a:bodyPr>
          <a:lstStyle/>
          <a:p>
            <a:r>
              <a:rPr lang="es-ES" dirty="0"/>
              <a:t>NoSQL = </a:t>
            </a:r>
            <a:r>
              <a:rPr lang="es-ES" dirty="0" err="1"/>
              <a:t>Not</a:t>
            </a:r>
            <a:r>
              <a:rPr lang="es-ES" dirty="0"/>
              <a:t> </a:t>
            </a:r>
            <a:r>
              <a:rPr lang="es-ES" dirty="0" err="1"/>
              <a:t>Only</a:t>
            </a:r>
            <a:r>
              <a:rPr lang="es-ES" dirty="0"/>
              <a:t> SQL</a:t>
            </a:r>
          </a:p>
          <a:p>
            <a:endParaRPr lang="es-ES" dirty="0"/>
          </a:p>
          <a:p>
            <a:endParaRPr lang="es-ES" dirty="0"/>
          </a:p>
          <a:p>
            <a:endParaRPr lang="es-ES" dirty="0"/>
          </a:p>
          <a:p>
            <a:pPr marL="0" indent="0">
              <a:buNone/>
            </a:pPr>
            <a:endParaRPr lang="es-ES" dirty="0"/>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1056" y="5495326"/>
            <a:ext cx="1251644" cy="673962"/>
          </a:xfrm>
          <a:prstGeom prst="rect">
            <a:avLst/>
          </a:prstGeom>
        </p:spPr>
      </p:pic>
      <p:sp>
        <p:nvSpPr>
          <p:cNvPr id="7" name="Marcador de número de diapositiva 4">
            <a:extLst>
              <a:ext uri="{FF2B5EF4-FFF2-40B4-BE49-F238E27FC236}">
                <a16:creationId xmlns:a16="http://schemas.microsoft.com/office/drawing/2014/main" id="{1A364270-D6E3-D94F-BAAC-768B9A7081C4}"/>
              </a:ext>
            </a:extLst>
          </p:cNvPr>
          <p:cNvSpPr>
            <a:spLocks noGrp="1"/>
          </p:cNvSpPr>
          <p:nvPr>
            <p:ph type="sldNum" sz="quarter" idx="12"/>
          </p:nvPr>
        </p:nvSpPr>
        <p:spPr>
          <a:xfrm>
            <a:off x="6444676" y="6041363"/>
            <a:ext cx="512638" cy="365125"/>
          </a:xfrm>
        </p:spPr>
        <p:txBody>
          <a:bodyPr/>
          <a:lstStyle/>
          <a:p>
            <a:fld id="{647DE2AA-7623-D545-B5F5-DB0F94924097}" type="slidenum">
              <a:rPr lang="es-ES" smtClean="0"/>
              <a:t>10</a:t>
            </a:fld>
            <a:r>
              <a:rPr lang="es-ES" dirty="0"/>
              <a:t>/24</a:t>
            </a:r>
          </a:p>
        </p:txBody>
      </p:sp>
      <p:sp>
        <p:nvSpPr>
          <p:cNvPr id="9" name="Marcador de pie de página 2">
            <a:extLst>
              <a:ext uri="{FF2B5EF4-FFF2-40B4-BE49-F238E27FC236}">
                <a16:creationId xmlns:a16="http://schemas.microsoft.com/office/drawing/2014/main" id="{12A61E63-58E7-5648-9D2D-5D1262E14A48}"/>
              </a:ext>
            </a:extLst>
          </p:cNvPr>
          <p:cNvSpPr>
            <a:spLocks noGrp="1"/>
          </p:cNvSpPr>
          <p:nvPr>
            <p:ph type="ftr" sz="quarter" idx="11"/>
          </p:nvPr>
        </p:nvSpPr>
        <p:spPr>
          <a:xfrm>
            <a:off x="609599" y="6041363"/>
            <a:ext cx="4622973" cy="365125"/>
          </a:xfrm>
        </p:spPr>
        <p:txBody>
          <a:bodyPr/>
          <a:lstStyle/>
          <a:p>
            <a:r>
              <a:rPr lang="es-ES" dirty="0"/>
              <a:t>José Alberto Benítez Andrades - </a:t>
            </a:r>
            <a:r>
              <a:rPr lang="es-ES" dirty="0" err="1"/>
              <a:t>jbena@unileon.es</a:t>
            </a:r>
            <a:endParaRPr lang="es-ES" dirty="0"/>
          </a:p>
        </p:txBody>
      </p:sp>
      <p:pic>
        <p:nvPicPr>
          <p:cNvPr id="10" name="Imagen 9">
            <a:extLst>
              <a:ext uri="{FF2B5EF4-FFF2-40B4-BE49-F238E27FC236}">
                <a16:creationId xmlns:a16="http://schemas.microsoft.com/office/drawing/2014/main" id="{72A3CC9A-BF4B-C743-823B-230D1BA92C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80857"/>
            <a:ext cx="991764" cy="541309"/>
          </a:xfrm>
          <a:prstGeom prst="rect">
            <a:avLst/>
          </a:prstGeom>
        </p:spPr>
      </p:pic>
      <p:pic>
        <p:nvPicPr>
          <p:cNvPr id="11" name="Imagen 10">
            <a:extLst>
              <a:ext uri="{FF2B5EF4-FFF2-40B4-BE49-F238E27FC236}">
                <a16:creationId xmlns:a16="http://schemas.microsoft.com/office/drawing/2014/main" id="{561C4577-F552-D849-93AA-6063E3173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0639" y="108038"/>
            <a:ext cx="1275755" cy="686945"/>
          </a:xfrm>
          <a:prstGeom prst="rect">
            <a:avLst/>
          </a:prstGeom>
        </p:spPr>
      </p:pic>
      <p:pic>
        <p:nvPicPr>
          <p:cNvPr id="3074" name="Picture 2">
            <a:extLst>
              <a:ext uri="{FF2B5EF4-FFF2-40B4-BE49-F238E27FC236}">
                <a16:creationId xmlns:a16="http://schemas.microsoft.com/office/drawing/2014/main" id="{24BDED65-77C3-4586-974F-9F29928D97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0934" y="1472356"/>
            <a:ext cx="1742709" cy="4022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7284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958923"/>
            <a:ext cx="6347713" cy="1320800"/>
          </a:xfrm>
        </p:spPr>
        <p:txBody>
          <a:bodyPr>
            <a:normAutofit/>
          </a:bodyPr>
          <a:lstStyle/>
          <a:p>
            <a:r>
              <a:rPr lang="es-ES" sz="2800" dirty="0"/>
              <a:t>RDBMS (SQL) vs NoSQL</a:t>
            </a:r>
          </a:p>
        </p:txBody>
      </p:sp>
      <p:sp>
        <p:nvSpPr>
          <p:cNvPr id="3" name="2 Marcador de contenido"/>
          <p:cNvSpPr>
            <a:spLocks noGrp="1"/>
          </p:cNvSpPr>
          <p:nvPr>
            <p:ph idx="1"/>
          </p:nvPr>
        </p:nvSpPr>
        <p:spPr>
          <a:xfrm>
            <a:off x="457200" y="1704976"/>
            <a:ext cx="8229600" cy="4584070"/>
          </a:xfrm>
        </p:spPr>
        <p:txBody>
          <a:bodyPr>
            <a:normAutofit/>
          </a:bodyPr>
          <a:lstStyle/>
          <a:p>
            <a:r>
              <a:rPr lang="es-ES" dirty="0" err="1"/>
              <a:t>Differences</a:t>
            </a:r>
            <a:r>
              <a:rPr lang="es-ES" dirty="0"/>
              <a:t>.</a:t>
            </a:r>
          </a:p>
          <a:p>
            <a:endParaRPr lang="es-ES" dirty="0"/>
          </a:p>
          <a:p>
            <a:endParaRPr lang="es-ES" dirty="0"/>
          </a:p>
          <a:p>
            <a:endParaRPr lang="es-ES" dirty="0"/>
          </a:p>
          <a:p>
            <a:pPr marL="0" indent="0">
              <a:buNone/>
            </a:pPr>
            <a:endParaRPr lang="es-ES" dirty="0"/>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1056" y="5886944"/>
            <a:ext cx="1251644" cy="673962"/>
          </a:xfrm>
          <a:prstGeom prst="rect">
            <a:avLst/>
          </a:prstGeom>
        </p:spPr>
      </p:pic>
      <p:sp>
        <p:nvSpPr>
          <p:cNvPr id="7" name="Marcador de número de diapositiva 4">
            <a:extLst>
              <a:ext uri="{FF2B5EF4-FFF2-40B4-BE49-F238E27FC236}">
                <a16:creationId xmlns:a16="http://schemas.microsoft.com/office/drawing/2014/main" id="{1A364270-D6E3-D94F-BAAC-768B9A7081C4}"/>
              </a:ext>
            </a:extLst>
          </p:cNvPr>
          <p:cNvSpPr>
            <a:spLocks noGrp="1"/>
          </p:cNvSpPr>
          <p:nvPr>
            <p:ph type="sldNum" sz="quarter" idx="12"/>
          </p:nvPr>
        </p:nvSpPr>
        <p:spPr>
          <a:xfrm>
            <a:off x="6444676" y="6041363"/>
            <a:ext cx="512638" cy="365125"/>
          </a:xfrm>
        </p:spPr>
        <p:txBody>
          <a:bodyPr/>
          <a:lstStyle/>
          <a:p>
            <a:fld id="{647DE2AA-7623-D545-B5F5-DB0F94924097}" type="slidenum">
              <a:rPr lang="es-ES" smtClean="0"/>
              <a:t>11</a:t>
            </a:fld>
            <a:r>
              <a:rPr lang="es-ES" dirty="0"/>
              <a:t>/24</a:t>
            </a:r>
          </a:p>
        </p:txBody>
      </p:sp>
      <p:sp>
        <p:nvSpPr>
          <p:cNvPr id="9" name="Marcador de pie de página 2">
            <a:extLst>
              <a:ext uri="{FF2B5EF4-FFF2-40B4-BE49-F238E27FC236}">
                <a16:creationId xmlns:a16="http://schemas.microsoft.com/office/drawing/2014/main" id="{12A61E63-58E7-5648-9D2D-5D1262E14A48}"/>
              </a:ext>
            </a:extLst>
          </p:cNvPr>
          <p:cNvSpPr>
            <a:spLocks noGrp="1"/>
          </p:cNvSpPr>
          <p:nvPr>
            <p:ph type="ftr" sz="quarter" idx="11"/>
          </p:nvPr>
        </p:nvSpPr>
        <p:spPr>
          <a:xfrm>
            <a:off x="609599" y="6041363"/>
            <a:ext cx="4622973" cy="365125"/>
          </a:xfrm>
        </p:spPr>
        <p:txBody>
          <a:bodyPr/>
          <a:lstStyle/>
          <a:p>
            <a:r>
              <a:rPr lang="es-ES" dirty="0"/>
              <a:t>José Alberto Benítez Andrades - </a:t>
            </a:r>
            <a:r>
              <a:rPr lang="es-ES" dirty="0" err="1"/>
              <a:t>jbena@unileon.es</a:t>
            </a:r>
            <a:endParaRPr lang="es-ES" dirty="0"/>
          </a:p>
        </p:txBody>
      </p:sp>
      <p:pic>
        <p:nvPicPr>
          <p:cNvPr id="10" name="Imagen 9">
            <a:extLst>
              <a:ext uri="{FF2B5EF4-FFF2-40B4-BE49-F238E27FC236}">
                <a16:creationId xmlns:a16="http://schemas.microsoft.com/office/drawing/2014/main" id="{72A3CC9A-BF4B-C743-823B-230D1BA92C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80857"/>
            <a:ext cx="991764" cy="541309"/>
          </a:xfrm>
          <a:prstGeom prst="rect">
            <a:avLst/>
          </a:prstGeom>
        </p:spPr>
      </p:pic>
      <p:pic>
        <p:nvPicPr>
          <p:cNvPr id="11" name="Imagen 10">
            <a:extLst>
              <a:ext uri="{FF2B5EF4-FFF2-40B4-BE49-F238E27FC236}">
                <a16:creationId xmlns:a16="http://schemas.microsoft.com/office/drawing/2014/main" id="{561C4577-F552-D849-93AA-6063E3173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0639" y="108038"/>
            <a:ext cx="1275755" cy="686945"/>
          </a:xfrm>
          <a:prstGeom prst="rect">
            <a:avLst/>
          </a:prstGeom>
        </p:spPr>
      </p:pic>
      <p:pic>
        <p:nvPicPr>
          <p:cNvPr id="4098" name="Picture 2">
            <a:extLst>
              <a:ext uri="{FF2B5EF4-FFF2-40B4-BE49-F238E27FC236}">
                <a16:creationId xmlns:a16="http://schemas.microsoft.com/office/drawing/2014/main" id="{AB83EDE2-3959-44E0-8B6A-98A75D81B6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3369" y="2106080"/>
            <a:ext cx="5328538" cy="3688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4988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958923"/>
            <a:ext cx="6347713" cy="1320800"/>
          </a:xfrm>
        </p:spPr>
        <p:txBody>
          <a:bodyPr>
            <a:normAutofit/>
          </a:bodyPr>
          <a:lstStyle/>
          <a:p>
            <a:r>
              <a:rPr lang="es-ES" sz="2800" dirty="0"/>
              <a:t>RDBMS (SQL) vs NoSQL</a:t>
            </a:r>
          </a:p>
        </p:txBody>
      </p:sp>
      <p:sp>
        <p:nvSpPr>
          <p:cNvPr id="3" name="2 Marcador de contenido"/>
          <p:cNvSpPr>
            <a:spLocks noGrp="1"/>
          </p:cNvSpPr>
          <p:nvPr>
            <p:ph idx="1"/>
          </p:nvPr>
        </p:nvSpPr>
        <p:spPr>
          <a:xfrm>
            <a:off x="457200" y="1704976"/>
            <a:ext cx="8229600" cy="4584070"/>
          </a:xfrm>
        </p:spPr>
        <p:txBody>
          <a:bodyPr>
            <a:normAutofit/>
          </a:bodyPr>
          <a:lstStyle/>
          <a:p>
            <a:r>
              <a:rPr lang="en-US" dirty="0"/>
              <a:t>SQL vs NoSQL Which type of database is better?</a:t>
            </a:r>
          </a:p>
          <a:p>
            <a:pPr marL="0" indent="0">
              <a:buNone/>
            </a:pPr>
            <a:endParaRPr lang="es-ES" dirty="0"/>
          </a:p>
          <a:p>
            <a:endParaRPr lang="es-ES" dirty="0"/>
          </a:p>
          <a:p>
            <a:endParaRPr lang="es-ES" dirty="0"/>
          </a:p>
          <a:p>
            <a:endParaRPr lang="es-ES" dirty="0"/>
          </a:p>
          <a:p>
            <a:pPr marL="0" indent="0">
              <a:buNone/>
            </a:pPr>
            <a:endParaRPr lang="es-ES" dirty="0"/>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1056" y="5886944"/>
            <a:ext cx="1251644" cy="673962"/>
          </a:xfrm>
          <a:prstGeom prst="rect">
            <a:avLst/>
          </a:prstGeom>
        </p:spPr>
      </p:pic>
      <p:sp>
        <p:nvSpPr>
          <p:cNvPr id="7" name="Marcador de número de diapositiva 4">
            <a:extLst>
              <a:ext uri="{FF2B5EF4-FFF2-40B4-BE49-F238E27FC236}">
                <a16:creationId xmlns:a16="http://schemas.microsoft.com/office/drawing/2014/main" id="{1A364270-D6E3-D94F-BAAC-768B9A7081C4}"/>
              </a:ext>
            </a:extLst>
          </p:cNvPr>
          <p:cNvSpPr>
            <a:spLocks noGrp="1"/>
          </p:cNvSpPr>
          <p:nvPr>
            <p:ph type="sldNum" sz="quarter" idx="12"/>
          </p:nvPr>
        </p:nvSpPr>
        <p:spPr>
          <a:xfrm>
            <a:off x="6444676" y="6041363"/>
            <a:ext cx="512638" cy="365125"/>
          </a:xfrm>
        </p:spPr>
        <p:txBody>
          <a:bodyPr/>
          <a:lstStyle/>
          <a:p>
            <a:fld id="{647DE2AA-7623-D545-B5F5-DB0F94924097}" type="slidenum">
              <a:rPr lang="es-ES" smtClean="0"/>
              <a:t>12</a:t>
            </a:fld>
            <a:r>
              <a:rPr lang="es-ES" dirty="0"/>
              <a:t>/24</a:t>
            </a:r>
          </a:p>
        </p:txBody>
      </p:sp>
      <p:sp>
        <p:nvSpPr>
          <p:cNvPr id="9" name="Marcador de pie de página 2">
            <a:extLst>
              <a:ext uri="{FF2B5EF4-FFF2-40B4-BE49-F238E27FC236}">
                <a16:creationId xmlns:a16="http://schemas.microsoft.com/office/drawing/2014/main" id="{12A61E63-58E7-5648-9D2D-5D1262E14A48}"/>
              </a:ext>
            </a:extLst>
          </p:cNvPr>
          <p:cNvSpPr>
            <a:spLocks noGrp="1"/>
          </p:cNvSpPr>
          <p:nvPr>
            <p:ph type="ftr" sz="quarter" idx="11"/>
          </p:nvPr>
        </p:nvSpPr>
        <p:spPr>
          <a:xfrm>
            <a:off x="609599" y="6041363"/>
            <a:ext cx="4622973" cy="365125"/>
          </a:xfrm>
        </p:spPr>
        <p:txBody>
          <a:bodyPr/>
          <a:lstStyle/>
          <a:p>
            <a:r>
              <a:rPr lang="es-ES" dirty="0"/>
              <a:t>José Alberto Benítez Andrades - </a:t>
            </a:r>
            <a:r>
              <a:rPr lang="es-ES" dirty="0" err="1"/>
              <a:t>jbena@unileon.es</a:t>
            </a:r>
            <a:endParaRPr lang="es-ES" dirty="0"/>
          </a:p>
        </p:txBody>
      </p:sp>
      <p:pic>
        <p:nvPicPr>
          <p:cNvPr id="10" name="Imagen 9">
            <a:extLst>
              <a:ext uri="{FF2B5EF4-FFF2-40B4-BE49-F238E27FC236}">
                <a16:creationId xmlns:a16="http://schemas.microsoft.com/office/drawing/2014/main" id="{72A3CC9A-BF4B-C743-823B-230D1BA92C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80857"/>
            <a:ext cx="991764" cy="541309"/>
          </a:xfrm>
          <a:prstGeom prst="rect">
            <a:avLst/>
          </a:prstGeom>
        </p:spPr>
      </p:pic>
      <p:pic>
        <p:nvPicPr>
          <p:cNvPr id="11" name="Imagen 10">
            <a:extLst>
              <a:ext uri="{FF2B5EF4-FFF2-40B4-BE49-F238E27FC236}">
                <a16:creationId xmlns:a16="http://schemas.microsoft.com/office/drawing/2014/main" id="{561C4577-F552-D849-93AA-6063E3173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0639" y="108038"/>
            <a:ext cx="1275755" cy="686945"/>
          </a:xfrm>
          <a:prstGeom prst="rect">
            <a:avLst/>
          </a:prstGeom>
        </p:spPr>
      </p:pic>
      <p:pic>
        <p:nvPicPr>
          <p:cNvPr id="4098" name="Picture 2">
            <a:extLst>
              <a:ext uri="{FF2B5EF4-FFF2-40B4-BE49-F238E27FC236}">
                <a16:creationId xmlns:a16="http://schemas.microsoft.com/office/drawing/2014/main" id="{AB83EDE2-3959-44E0-8B6A-98A75D81B6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3369" y="2106080"/>
            <a:ext cx="5328538" cy="3688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2089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958923"/>
            <a:ext cx="6347713" cy="1320800"/>
          </a:xfrm>
        </p:spPr>
        <p:txBody>
          <a:bodyPr>
            <a:normAutofit/>
          </a:bodyPr>
          <a:lstStyle/>
          <a:p>
            <a:r>
              <a:rPr lang="es-ES" sz="2800" dirty="0"/>
              <a:t>RDBMS (SQL) vs NoSQL</a:t>
            </a:r>
          </a:p>
        </p:txBody>
      </p:sp>
      <p:sp>
        <p:nvSpPr>
          <p:cNvPr id="3" name="2 Marcador de contenido"/>
          <p:cNvSpPr>
            <a:spLocks noGrp="1"/>
          </p:cNvSpPr>
          <p:nvPr>
            <p:ph idx="1"/>
          </p:nvPr>
        </p:nvSpPr>
        <p:spPr>
          <a:xfrm>
            <a:off x="457200" y="1704976"/>
            <a:ext cx="8229600" cy="4584070"/>
          </a:xfrm>
        </p:spPr>
        <p:txBody>
          <a:bodyPr>
            <a:normAutofit/>
          </a:bodyPr>
          <a:lstStyle/>
          <a:p>
            <a:r>
              <a:rPr lang="es-ES" dirty="0" err="1"/>
              <a:t>Structure</a:t>
            </a:r>
            <a:r>
              <a:rPr lang="es-ES" dirty="0"/>
              <a:t>/</a:t>
            </a:r>
            <a:r>
              <a:rPr lang="es-ES" dirty="0" err="1"/>
              <a:t>Model</a:t>
            </a:r>
            <a:endParaRPr lang="es-ES" dirty="0"/>
          </a:p>
          <a:p>
            <a:endParaRPr lang="es-ES" dirty="0"/>
          </a:p>
          <a:p>
            <a:endParaRPr lang="es-ES" dirty="0"/>
          </a:p>
          <a:p>
            <a:endParaRPr lang="es-ES" dirty="0"/>
          </a:p>
          <a:p>
            <a:pPr marL="0" indent="0">
              <a:buNone/>
            </a:pPr>
            <a:endParaRPr lang="es-ES" dirty="0"/>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1056" y="5886944"/>
            <a:ext cx="1251644" cy="673962"/>
          </a:xfrm>
          <a:prstGeom prst="rect">
            <a:avLst/>
          </a:prstGeom>
        </p:spPr>
      </p:pic>
      <p:sp>
        <p:nvSpPr>
          <p:cNvPr id="7" name="Marcador de número de diapositiva 4">
            <a:extLst>
              <a:ext uri="{FF2B5EF4-FFF2-40B4-BE49-F238E27FC236}">
                <a16:creationId xmlns:a16="http://schemas.microsoft.com/office/drawing/2014/main" id="{1A364270-D6E3-D94F-BAAC-768B9A7081C4}"/>
              </a:ext>
            </a:extLst>
          </p:cNvPr>
          <p:cNvSpPr>
            <a:spLocks noGrp="1"/>
          </p:cNvSpPr>
          <p:nvPr>
            <p:ph type="sldNum" sz="quarter" idx="12"/>
          </p:nvPr>
        </p:nvSpPr>
        <p:spPr>
          <a:xfrm>
            <a:off x="6444676" y="6041363"/>
            <a:ext cx="512638" cy="365125"/>
          </a:xfrm>
        </p:spPr>
        <p:txBody>
          <a:bodyPr/>
          <a:lstStyle/>
          <a:p>
            <a:fld id="{647DE2AA-7623-D545-B5F5-DB0F94924097}" type="slidenum">
              <a:rPr lang="es-ES" smtClean="0"/>
              <a:t>13</a:t>
            </a:fld>
            <a:r>
              <a:rPr lang="es-ES" dirty="0"/>
              <a:t>/24</a:t>
            </a:r>
          </a:p>
        </p:txBody>
      </p:sp>
      <p:sp>
        <p:nvSpPr>
          <p:cNvPr id="9" name="Marcador de pie de página 2">
            <a:extLst>
              <a:ext uri="{FF2B5EF4-FFF2-40B4-BE49-F238E27FC236}">
                <a16:creationId xmlns:a16="http://schemas.microsoft.com/office/drawing/2014/main" id="{12A61E63-58E7-5648-9D2D-5D1262E14A48}"/>
              </a:ext>
            </a:extLst>
          </p:cNvPr>
          <p:cNvSpPr>
            <a:spLocks noGrp="1"/>
          </p:cNvSpPr>
          <p:nvPr>
            <p:ph type="ftr" sz="quarter" idx="11"/>
          </p:nvPr>
        </p:nvSpPr>
        <p:spPr>
          <a:xfrm>
            <a:off x="609599" y="6041363"/>
            <a:ext cx="4622973" cy="365125"/>
          </a:xfrm>
        </p:spPr>
        <p:txBody>
          <a:bodyPr/>
          <a:lstStyle/>
          <a:p>
            <a:r>
              <a:rPr lang="es-ES" dirty="0"/>
              <a:t>José Alberto Benítez Andrades - </a:t>
            </a:r>
            <a:r>
              <a:rPr lang="es-ES" dirty="0" err="1"/>
              <a:t>jbena@unileon.es</a:t>
            </a:r>
            <a:endParaRPr lang="es-ES" dirty="0"/>
          </a:p>
        </p:txBody>
      </p:sp>
      <p:pic>
        <p:nvPicPr>
          <p:cNvPr id="10" name="Imagen 9">
            <a:extLst>
              <a:ext uri="{FF2B5EF4-FFF2-40B4-BE49-F238E27FC236}">
                <a16:creationId xmlns:a16="http://schemas.microsoft.com/office/drawing/2014/main" id="{72A3CC9A-BF4B-C743-823B-230D1BA92C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80857"/>
            <a:ext cx="991764" cy="541309"/>
          </a:xfrm>
          <a:prstGeom prst="rect">
            <a:avLst/>
          </a:prstGeom>
        </p:spPr>
      </p:pic>
      <p:pic>
        <p:nvPicPr>
          <p:cNvPr id="11" name="Imagen 10">
            <a:extLst>
              <a:ext uri="{FF2B5EF4-FFF2-40B4-BE49-F238E27FC236}">
                <a16:creationId xmlns:a16="http://schemas.microsoft.com/office/drawing/2014/main" id="{561C4577-F552-D849-93AA-6063E3173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0639" y="108038"/>
            <a:ext cx="1275755" cy="686945"/>
          </a:xfrm>
          <a:prstGeom prst="rect">
            <a:avLst/>
          </a:prstGeom>
        </p:spPr>
      </p:pic>
      <p:pic>
        <p:nvPicPr>
          <p:cNvPr id="5122" name="Picture 2">
            <a:extLst>
              <a:ext uri="{FF2B5EF4-FFF2-40B4-BE49-F238E27FC236}">
                <a16:creationId xmlns:a16="http://schemas.microsoft.com/office/drawing/2014/main" id="{25F4A3BA-2AC7-4657-B325-A990D1DC4C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588" y="2060709"/>
            <a:ext cx="5997710" cy="3624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2721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958923"/>
            <a:ext cx="6347713" cy="1320800"/>
          </a:xfrm>
        </p:spPr>
        <p:txBody>
          <a:bodyPr>
            <a:normAutofit/>
          </a:bodyPr>
          <a:lstStyle/>
          <a:p>
            <a:r>
              <a:rPr lang="es-ES" sz="2800" dirty="0"/>
              <a:t>RDBMS (SQL) vs NoSQL</a:t>
            </a:r>
          </a:p>
        </p:txBody>
      </p:sp>
      <p:sp>
        <p:nvSpPr>
          <p:cNvPr id="3" name="2 Marcador de contenido"/>
          <p:cNvSpPr>
            <a:spLocks noGrp="1"/>
          </p:cNvSpPr>
          <p:nvPr>
            <p:ph idx="1"/>
          </p:nvPr>
        </p:nvSpPr>
        <p:spPr>
          <a:xfrm>
            <a:off x="457200" y="1704976"/>
            <a:ext cx="8229600" cy="4584070"/>
          </a:xfrm>
        </p:spPr>
        <p:txBody>
          <a:bodyPr>
            <a:normAutofit/>
          </a:bodyPr>
          <a:lstStyle/>
          <a:p>
            <a:r>
              <a:rPr lang="es-ES" dirty="0" err="1"/>
              <a:t>Structure</a:t>
            </a:r>
            <a:r>
              <a:rPr lang="es-ES" dirty="0"/>
              <a:t>/</a:t>
            </a:r>
            <a:r>
              <a:rPr lang="es-ES" dirty="0" err="1"/>
              <a:t>Model</a:t>
            </a:r>
            <a:endParaRPr lang="es-ES" dirty="0"/>
          </a:p>
          <a:p>
            <a:endParaRPr lang="es-ES" dirty="0"/>
          </a:p>
          <a:p>
            <a:endParaRPr lang="es-ES" dirty="0"/>
          </a:p>
          <a:p>
            <a:endParaRPr lang="es-ES" dirty="0"/>
          </a:p>
          <a:p>
            <a:pPr marL="0" indent="0">
              <a:buNone/>
            </a:pPr>
            <a:endParaRPr lang="es-ES" dirty="0"/>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1056" y="5886944"/>
            <a:ext cx="1251644" cy="673962"/>
          </a:xfrm>
          <a:prstGeom prst="rect">
            <a:avLst/>
          </a:prstGeom>
        </p:spPr>
      </p:pic>
      <p:sp>
        <p:nvSpPr>
          <p:cNvPr id="7" name="Marcador de número de diapositiva 4">
            <a:extLst>
              <a:ext uri="{FF2B5EF4-FFF2-40B4-BE49-F238E27FC236}">
                <a16:creationId xmlns:a16="http://schemas.microsoft.com/office/drawing/2014/main" id="{1A364270-D6E3-D94F-BAAC-768B9A7081C4}"/>
              </a:ext>
            </a:extLst>
          </p:cNvPr>
          <p:cNvSpPr>
            <a:spLocks noGrp="1"/>
          </p:cNvSpPr>
          <p:nvPr>
            <p:ph type="sldNum" sz="quarter" idx="12"/>
          </p:nvPr>
        </p:nvSpPr>
        <p:spPr>
          <a:xfrm>
            <a:off x="6444676" y="6041363"/>
            <a:ext cx="512638" cy="365125"/>
          </a:xfrm>
        </p:spPr>
        <p:txBody>
          <a:bodyPr/>
          <a:lstStyle/>
          <a:p>
            <a:fld id="{647DE2AA-7623-D545-B5F5-DB0F94924097}" type="slidenum">
              <a:rPr lang="es-ES" smtClean="0"/>
              <a:t>14</a:t>
            </a:fld>
            <a:r>
              <a:rPr lang="es-ES" dirty="0"/>
              <a:t>/24</a:t>
            </a:r>
          </a:p>
        </p:txBody>
      </p:sp>
      <p:sp>
        <p:nvSpPr>
          <p:cNvPr id="9" name="Marcador de pie de página 2">
            <a:extLst>
              <a:ext uri="{FF2B5EF4-FFF2-40B4-BE49-F238E27FC236}">
                <a16:creationId xmlns:a16="http://schemas.microsoft.com/office/drawing/2014/main" id="{12A61E63-58E7-5648-9D2D-5D1262E14A48}"/>
              </a:ext>
            </a:extLst>
          </p:cNvPr>
          <p:cNvSpPr>
            <a:spLocks noGrp="1"/>
          </p:cNvSpPr>
          <p:nvPr>
            <p:ph type="ftr" sz="quarter" idx="11"/>
          </p:nvPr>
        </p:nvSpPr>
        <p:spPr>
          <a:xfrm>
            <a:off x="609599" y="6041363"/>
            <a:ext cx="4622973" cy="365125"/>
          </a:xfrm>
        </p:spPr>
        <p:txBody>
          <a:bodyPr/>
          <a:lstStyle/>
          <a:p>
            <a:r>
              <a:rPr lang="es-ES" dirty="0"/>
              <a:t>José Alberto Benítez Andrades - </a:t>
            </a:r>
            <a:r>
              <a:rPr lang="es-ES" dirty="0" err="1"/>
              <a:t>jbena@unileon.es</a:t>
            </a:r>
            <a:endParaRPr lang="es-ES" dirty="0"/>
          </a:p>
        </p:txBody>
      </p:sp>
      <p:pic>
        <p:nvPicPr>
          <p:cNvPr id="10" name="Imagen 9">
            <a:extLst>
              <a:ext uri="{FF2B5EF4-FFF2-40B4-BE49-F238E27FC236}">
                <a16:creationId xmlns:a16="http://schemas.microsoft.com/office/drawing/2014/main" id="{72A3CC9A-BF4B-C743-823B-230D1BA92C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80857"/>
            <a:ext cx="991764" cy="541309"/>
          </a:xfrm>
          <a:prstGeom prst="rect">
            <a:avLst/>
          </a:prstGeom>
        </p:spPr>
      </p:pic>
      <p:pic>
        <p:nvPicPr>
          <p:cNvPr id="11" name="Imagen 10">
            <a:extLst>
              <a:ext uri="{FF2B5EF4-FFF2-40B4-BE49-F238E27FC236}">
                <a16:creationId xmlns:a16="http://schemas.microsoft.com/office/drawing/2014/main" id="{561C4577-F552-D849-93AA-6063E3173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0639" y="108038"/>
            <a:ext cx="1275755" cy="686945"/>
          </a:xfrm>
          <a:prstGeom prst="rect">
            <a:avLst/>
          </a:prstGeom>
        </p:spPr>
      </p:pic>
      <p:pic>
        <p:nvPicPr>
          <p:cNvPr id="12" name="Picture 2">
            <a:extLst>
              <a:ext uri="{FF2B5EF4-FFF2-40B4-BE49-F238E27FC236}">
                <a16:creationId xmlns:a16="http://schemas.microsoft.com/office/drawing/2014/main" id="{272E7C5E-DBDA-4118-8300-B1098A4B2F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2543267"/>
            <a:ext cx="6795388" cy="2177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1374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958923"/>
            <a:ext cx="6347713" cy="1320800"/>
          </a:xfrm>
        </p:spPr>
        <p:txBody>
          <a:bodyPr>
            <a:normAutofit/>
          </a:bodyPr>
          <a:lstStyle/>
          <a:p>
            <a:r>
              <a:rPr lang="es-ES" sz="2800" dirty="0"/>
              <a:t>RDBMS (SQL) vs NoSQL</a:t>
            </a:r>
          </a:p>
        </p:txBody>
      </p:sp>
      <p:sp>
        <p:nvSpPr>
          <p:cNvPr id="3" name="2 Marcador de contenido"/>
          <p:cNvSpPr>
            <a:spLocks noGrp="1"/>
          </p:cNvSpPr>
          <p:nvPr>
            <p:ph idx="1"/>
          </p:nvPr>
        </p:nvSpPr>
        <p:spPr>
          <a:xfrm>
            <a:off x="457200" y="1704976"/>
            <a:ext cx="8229600" cy="4584070"/>
          </a:xfrm>
        </p:spPr>
        <p:txBody>
          <a:bodyPr>
            <a:normAutofit/>
          </a:bodyPr>
          <a:lstStyle/>
          <a:p>
            <a:r>
              <a:rPr lang="es-ES" dirty="0" err="1"/>
              <a:t>Language</a:t>
            </a:r>
            <a:endParaRPr lang="es-ES" dirty="0"/>
          </a:p>
          <a:p>
            <a:endParaRPr lang="es-ES" dirty="0"/>
          </a:p>
          <a:p>
            <a:endParaRPr lang="es-ES" dirty="0"/>
          </a:p>
          <a:p>
            <a:pPr marL="0" indent="0">
              <a:buNone/>
            </a:pPr>
            <a:endParaRPr lang="es-ES" dirty="0"/>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1056" y="5886944"/>
            <a:ext cx="1251644" cy="673962"/>
          </a:xfrm>
          <a:prstGeom prst="rect">
            <a:avLst/>
          </a:prstGeom>
        </p:spPr>
      </p:pic>
      <p:sp>
        <p:nvSpPr>
          <p:cNvPr id="7" name="Marcador de número de diapositiva 4">
            <a:extLst>
              <a:ext uri="{FF2B5EF4-FFF2-40B4-BE49-F238E27FC236}">
                <a16:creationId xmlns:a16="http://schemas.microsoft.com/office/drawing/2014/main" id="{1A364270-D6E3-D94F-BAAC-768B9A7081C4}"/>
              </a:ext>
            </a:extLst>
          </p:cNvPr>
          <p:cNvSpPr>
            <a:spLocks noGrp="1"/>
          </p:cNvSpPr>
          <p:nvPr>
            <p:ph type="sldNum" sz="quarter" idx="12"/>
          </p:nvPr>
        </p:nvSpPr>
        <p:spPr>
          <a:xfrm>
            <a:off x="6444676" y="6041363"/>
            <a:ext cx="512638" cy="365125"/>
          </a:xfrm>
        </p:spPr>
        <p:txBody>
          <a:bodyPr/>
          <a:lstStyle/>
          <a:p>
            <a:fld id="{647DE2AA-7623-D545-B5F5-DB0F94924097}" type="slidenum">
              <a:rPr lang="es-ES" smtClean="0"/>
              <a:t>15</a:t>
            </a:fld>
            <a:r>
              <a:rPr lang="es-ES" dirty="0"/>
              <a:t>/24</a:t>
            </a:r>
          </a:p>
        </p:txBody>
      </p:sp>
      <p:sp>
        <p:nvSpPr>
          <p:cNvPr id="9" name="Marcador de pie de página 2">
            <a:extLst>
              <a:ext uri="{FF2B5EF4-FFF2-40B4-BE49-F238E27FC236}">
                <a16:creationId xmlns:a16="http://schemas.microsoft.com/office/drawing/2014/main" id="{12A61E63-58E7-5648-9D2D-5D1262E14A48}"/>
              </a:ext>
            </a:extLst>
          </p:cNvPr>
          <p:cNvSpPr>
            <a:spLocks noGrp="1"/>
          </p:cNvSpPr>
          <p:nvPr>
            <p:ph type="ftr" sz="quarter" idx="11"/>
          </p:nvPr>
        </p:nvSpPr>
        <p:spPr>
          <a:xfrm>
            <a:off x="609599" y="6041363"/>
            <a:ext cx="4622973" cy="365125"/>
          </a:xfrm>
        </p:spPr>
        <p:txBody>
          <a:bodyPr/>
          <a:lstStyle/>
          <a:p>
            <a:r>
              <a:rPr lang="es-ES" dirty="0"/>
              <a:t>José Alberto Benítez Andrades - </a:t>
            </a:r>
            <a:r>
              <a:rPr lang="es-ES" dirty="0" err="1"/>
              <a:t>jbena@unileon.es</a:t>
            </a:r>
            <a:endParaRPr lang="es-ES" dirty="0"/>
          </a:p>
        </p:txBody>
      </p:sp>
      <p:pic>
        <p:nvPicPr>
          <p:cNvPr id="10" name="Imagen 9">
            <a:extLst>
              <a:ext uri="{FF2B5EF4-FFF2-40B4-BE49-F238E27FC236}">
                <a16:creationId xmlns:a16="http://schemas.microsoft.com/office/drawing/2014/main" id="{72A3CC9A-BF4B-C743-823B-230D1BA92C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80857"/>
            <a:ext cx="991764" cy="541309"/>
          </a:xfrm>
          <a:prstGeom prst="rect">
            <a:avLst/>
          </a:prstGeom>
        </p:spPr>
      </p:pic>
      <p:pic>
        <p:nvPicPr>
          <p:cNvPr id="11" name="Imagen 10">
            <a:extLst>
              <a:ext uri="{FF2B5EF4-FFF2-40B4-BE49-F238E27FC236}">
                <a16:creationId xmlns:a16="http://schemas.microsoft.com/office/drawing/2014/main" id="{561C4577-F552-D849-93AA-6063E3173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0639" y="108038"/>
            <a:ext cx="1275755" cy="686945"/>
          </a:xfrm>
          <a:prstGeom prst="rect">
            <a:avLst/>
          </a:prstGeom>
        </p:spPr>
      </p:pic>
      <p:pic>
        <p:nvPicPr>
          <p:cNvPr id="7172" name="Picture 4" descr="SQL vs NoSQL. SQL vs NoSQL pros and cons | by Sangeeth Raj | Nerd For Tech  | Medium">
            <a:extLst>
              <a:ext uri="{FF2B5EF4-FFF2-40B4-BE49-F238E27FC236}">
                <a16:creationId xmlns:a16="http://schemas.microsoft.com/office/drawing/2014/main" id="{FEFD7173-861F-4E25-ABED-5FA0B5387ED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952" t="25008" r="12244"/>
          <a:stretch/>
        </p:blipFill>
        <p:spPr bwMode="auto">
          <a:xfrm>
            <a:off x="457200" y="2195842"/>
            <a:ext cx="6585102" cy="3354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1988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958923"/>
            <a:ext cx="6347713" cy="1320800"/>
          </a:xfrm>
        </p:spPr>
        <p:txBody>
          <a:bodyPr>
            <a:normAutofit/>
          </a:bodyPr>
          <a:lstStyle/>
          <a:p>
            <a:r>
              <a:rPr lang="es-ES" sz="2800" dirty="0"/>
              <a:t>RDBMS (SQL) vs NoSQL</a:t>
            </a:r>
          </a:p>
        </p:txBody>
      </p:sp>
      <p:sp>
        <p:nvSpPr>
          <p:cNvPr id="3" name="2 Marcador de contenido"/>
          <p:cNvSpPr>
            <a:spLocks noGrp="1"/>
          </p:cNvSpPr>
          <p:nvPr>
            <p:ph idx="1"/>
          </p:nvPr>
        </p:nvSpPr>
        <p:spPr>
          <a:xfrm>
            <a:off x="457200" y="1704976"/>
            <a:ext cx="8229600" cy="4584070"/>
          </a:xfrm>
        </p:spPr>
        <p:txBody>
          <a:bodyPr>
            <a:normAutofit/>
          </a:bodyPr>
          <a:lstStyle/>
          <a:p>
            <a:pPr marL="0" indent="0">
              <a:buNone/>
            </a:pPr>
            <a:endParaRPr lang="es-ES" dirty="0"/>
          </a:p>
          <a:p>
            <a:endParaRPr lang="es-ES" dirty="0"/>
          </a:p>
          <a:p>
            <a:endParaRPr lang="es-ES" dirty="0"/>
          </a:p>
          <a:p>
            <a:pPr marL="0" indent="0">
              <a:buNone/>
            </a:pPr>
            <a:endParaRPr lang="es-ES" dirty="0"/>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1056" y="5886944"/>
            <a:ext cx="1251644" cy="673962"/>
          </a:xfrm>
          <a:prstGeom prst="rect">
            <a:avLst/>
          </a:prstGeom>
        </p:spPr>
      </p:pic>
      <p:sp>
        <p:nvSpPr>
          <p:cNvPr id="7" name="Marcador de número de diapositiva 4">
            <a:extLst>
              <a:ext uri="{FF2B5EF4-FFF2-40B4-BE49-F238E27FC236}">
                <a16:creationId xmlns:a16="http://schemas.microsoft.com/office/drawing/2014/main" id="{1A364270-D6E3-D94F-BAAC-768B9A7081C4}"/>
              </a:ext>
            </a:extLst>
          </p:cNvPr>
          <p:cNvSpPr>
            <a:spLocks noGrp="1"/>
          </p:cNvSpPr>
          <p:nvPr>
            <p:ph type="sldNum" sz="quarter" idx="12"/>
          </p:nvPr>
        </p:nvSpPr>
        <p:spPr>
          <a:xfrm>
            <a:off x="6444676" y="6041363"/>
            <a:ext cx="512638" cy="365125"/>
          </a:xfrm>
        </p:spPr>
        <p:txBody>
          <a:bodyPr/>
          <a:lstStyle/>
          <a:p>
            <a:fld id="{647DE2AA-7623-D545-B5F5-DB0F94924097}" type="slidenum">
              <a:rPr lang="es-ES" smtClean="0"/>
              <a:t>16</a:t>
            </a:fld>
            <a:r>
              <a:rPr lang="es-ES" dirty="0"/>
              <a:t>/24</a:t>
            </a:r>
          </a:p>
        </p:txBody>
      </p:sp>
      <p:sp>
        <p:nvSpPr>
          <p:cNvPr id="9" name="Marcador de pie de página 2">
            <a:extLst>
              <a:ext uri="{FF2B5EF4-FFF2-40B4-BE49-F238E27FC236}">
                <a16:creationId xmlns:a16="http://schemas.microsoft.com/office/drawing/2014/main" id="{12A61E63-58E7-5648-9D2D-5D1262E14A48}"/>
              </a:ext>
            </a:extLst>
          </p:cNvPr>
          <p:cNvSpPr>
            <a:spLocks noGrp="1"/>
          </p:cNvSpPr>
          <p:nvPr>
            <p:ph type="ftr" sz="quarter" idx="11"/>
          </p:nvPr>
        </p:nvSpPr>
        <p:spPr>
          <a:xfrm>
            <a:off x="609599" y="6041363"/>
            <a:ext cx="4622973" cy="365125"/>
          </a:xfrm>
        </p:spPr>
        <p:txBody>
          <a:bodyPr/>
          <a:lstStyle/>
          <a:p>
            <a:r>
              <a:rPr lang="es-ES" dirty="0"/>
              <a:t>José Alberto Benítez Andrades - </a:t>
            </a:r>
            <a:r>
              <a:rPr lang="es-ES" dirty="0" err="1"/>
              <a:t>jbena@unileon.es</a:t>
            </a:r>
            <a:endParaRPr lang="es-ES" dirty="0"/>
          </a:p>
        </p:txBody>
      </p:sp>
      <p:pic>
        <p:nvPicPr>
          <p:cNvPr id="10" name="Imagen 9">
            <a:extLst>
              <a:ext uri="{FF2B5EF4-FFF2-40B4-BE49-F238E27FC236}">
                <a16:creationId xmlns:a16="http://schemas.microsoft.com/office/drawing/2014/main" id="{72A3CC9A-BF4B-C743-823B-230D1BA92C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80857"/>
            <a:ext cx="991764" cy="541309"/>
          </a:xfrm>
          <a:prstGeom prst="rect">
            <a:avLst/>
          </a:prstGeom>
        </p:spPr>
      </p:pic>
      <p:pic>
        <p:nvPicPr>
          <p:cNvPr id="11" name="Imagen 10">
            <a:extLst>
              <a:ext uri="{FF2B5EF4-FFF2-40B4-BE49-F238E27FC236}">
                <a16:creationId xmlns:a16="http://schemas.microsoft.com/office/drawing/2014/main" id="{561C4577-F552-D849-93AA-6063E3173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0639" y="108038"/>
            <a:ext cx="1275755" cy="686945"/>
          </a:xfrm>
          <a:prstGeom prst="rect">
            <a:avLst/>
          </a:prstGeom>
        </p:spPr>
      </p:pic>
      <p:pic>
        <p:nvPicPr>
          <p:cNvPr id="8194" name="Picture 2">
            <a:extLst>
              <a:ext uri="{FF2B5EF4-FFF2-40B4-BE49-F238E27FC236}">
                <a16:creationId xmlns:a16="http://schemas.microsoft.com/office/drawing/2014/main" id="{A5C47B3C-F429-4EFF-A0FA-8CE9D5183E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1085" y="1818306"/>
            <a:ext cx="2466975" cy="184785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A8CA181D-5B43-4F44-9A38-2D617D8B25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8880" y="3723866"/>
            <a:ext cx="3832918" cy="2345034"/>
          </a:xfrm>
          <a:prstGeom prst="rect">
            <a:avLst/>
          </a:prstGeom>
          <a:noFill/>
          <a:extLst>
            <a:ext uri="{909E8E84-426E-40DD-AFC4-6F175D3DCCD1}">
              <a14:hiddenFill xmlns:a14="http://schemas.microsoft.com/office/drawing/2010/main">
                <a:solidFill>
                  <a:srgbClr val="FFFFFF"/>
                </a:solidFill>
              </a14:hiddenFill>
            </a:ext>
          </a:extLst>
        </p:spPr>
      </p:pic>
      <p:sp>
        <p:nvSpPr>
          <p:cNvPr id="12" name="2 Marcador de contenido">
            <a:extLst>
              <a:ext uri="{FF2B5EF4-FFF2-40B4-BE49-F238E27FC236}">
                <a16:creationId xmlns:a16="http://schemas.microsoft.com/office/drawing/2014/main" id="{34B6F95D-8925-4953-96FB-67C57976AF9B}"/>
              </a:ext>
            </a:extLst>
          </p:cNvPr>
          <p:cNvSpPr txBox="1">
            <a:spLocks/>
          </p:cNvSpPr>
          <p:nvPr/>
        </p:nvSpPr>
        <p:spPr>
          <a:xfrm>
            <a:off x="457200" y="1704976"/>
            <a:ext cx="8229600" cy="458407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s-ES" dirty="0" err="1"/>
              <a:t>Scalability</a:t>
            </a:r>
            <a:endParaRPr lang="es-ES" dirty="0"/>
          </a:p>
          <a:p>
            <a:endParaRPr lang="es-ES" dirty="0"/>
          </a:p>
          <a:p>
            <a:endParaRPr lang="es-ES" dirty="0"/>
          </a:p>
          <a:p>
            <a:endParaRPr lang="es-ES" dirty="0"/>
          </a:p>
          <a:p>
            <a:pPr marL="0" indent="0">
              <a:buFont typeface="Wingdings 3" charset="2"/>
              <a:buNone/>
            </a:pPr>
            <a:endParaRPr lang="es-ES" dirty="0"/>
          </a:p>
        </p:txBody>
      </p:sp>
    </p:spTree>
    <p:extLst>
      <p:ext uri="{BB962C8B-B14F-4D97-AF65-F5344CB8AC3E}">
        <p14:creationId xmlns:p14="http://schemas.microsoft.com/office/powerpoint/2010/main" val="1038196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958923"/>
            <a:ext cx="6347713" cy="1320800"/>
          </a:xfrm>
        </p:spPr>
        <p:txBody>
          <a:bodyPr>
            <a:normAutofit/>
          </a:bodyPr>
          <a:lstStyle/>
          <a:p>
            <a:r>
              <a:rPr lang="es-ES" sz="2800" dirty="0"/>
              <a:t>RDBMS (SQL) vs NoSQL</a:t>
            </a:r>
          </a:p>
        </p:txBody>
      </p:sp>
      <p:sp>
        <p:nvSpPr>
          <p:cNvPr id="3" name="2 Marcador de contenido"/>
          <p:cNvSpPr>
            <a:spLocks noGrp="1"/>
          </p:cNvSpPr>
          <p:nvPr>
            <p:ph idx="1"/>
          </p:nvPr>
        </p:nvSpPr>
        <p:spPr>
          <a:xfrm>
            <a:off x="457200" y="1704976"/>
            <a:ext cx="8229600" cy="4584070"/>
          </a:xfrm>
        </p:spPr>
        <p:txBody>
          <a:bodyPr>
            <a:normAutofit/>
          </a:bodyPr>
          <a:lstStyle/>
          <a:p>
            <a:pPr marL="0" indent="0">
              <a:buNone/>
            </a:pPr>
            <a:endParaRPr lang="es-ES" dirty="0"/>
          </a:p>
          <a:p>
            <a:endParaRPr lang="es-ES" dirty="0"/>
          </a:p>
          <a:p>
            <a:endParaRPr lang="es-ES" dirty="0"/>
          </a:p>
          <a:p>
            <a:pPr marL="0" indent="0">
              <a:buNone/>
            </a:pPr>
            <a:endParaRPr lang="es-ES" dirty="0"/>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1056" y="5886944"/>
            <a:ext cx="1251644" cy="673962"/>
          </a:xfrm>
          <a:prstGeom prst="rect">
            <a:avLst/>
          </a:prstGeom>
        </p:spPr>
      </p:pic>
      <p:sp>
        <p:nvSpPr>
          <p:cNvPr id="7" name="Marcador de número de diapositiva 4">
            <a:extLst>
              <a:ext uri="{FF2B5EF4-FFF2-40B4-BE49-F238E27FC236}">
                <a16:creationId xmlns:a16="http://schemas.microsoft.com/office/drawing/2014/main" id="{1A364270-D6E3-D94F-BAAC-768B9A7081C4}"/>
              </a:ext>
            </a:extLst>
          </p:cNvPr>
          <p:cNvSpPr>
            <a:spLocks noGrp="1"/>
          </p:cNvSpPr>
          <p:nvPr>
            <p:ph type="sldNum" sz="quarter" idx="12"/>
          </p:nvPr>
        </p:nvSpPr>
        <p:spPr>
          <a:xfrm>
            <a:off x="6444676" y="6041363"/>
            <a:ext cx="512638" cy="365125"/>
          </a:xfrm>
        </p:spPr>
        <p:txBody>
          <a:bodyPr/>
          <a:lstStyle/>
          <a:p>
            <a:fld id="{647DE2AA-7623-D545-B5F5-DB0F94924097}" type="slidenum">
              <a:rPr lang="es-ES" smtClean="0"/>
              <a:t>17</a:t>
            </a:fld>
            <a:r>
              <a:rPr lang="es-ES" dirty="0"/>
              <a:t>/24</a:t>
            </a:r>
          </a:p>
        </p:txBody>
      </p:sp>
      <p:sp>
        <p:nvSpPr>
          <p:cNvPr id="9" name="Marcador de pie de página 2">
            <a:extLst>
              <a:ext uri="{FF2B5EF4-FFF2-40B4-BE49-F238E27FC236}">
                <a16:creationId xmlns:a16="http://schemas.microsoft.com/office/drawing/2014/main" id="{12A61E63-58E7-5648-9D2D-5D1262E14A48}"/>
              </a:ext>
            </a:extLst>
          </p:cNvPr>
          <p:cNvSpPr>
            <a:spLocks noGrp="1"/>
          </p:cNvSpPr>
          <p:nvPr>
            <p:ph type="ftr" sz="quarter" idx="11"/>
          </p:nvPr>
        </p:nvSpPr>
        <p:spPr>
          <a:xfrm>
            <a:off x="609599" y="6041363"/>
            <a:ext cx="4622973" cy="365125"/>
          </a:xfrm>
        </p:spPr>
        <p:txBody>
          <a:bodyPr/>
          <a:lstStyle/>
          <a:p>
            <a:r>
              <a:rPr lang="es-ES" dirty="0"/>
              <a:t>José Alberto Benítez Andrades - </a:t>
            </a:r>
            <a:r>
              <a:rPr lang="es-ES" dirty="0" err="1"/>
              <a:t>jbena@unileon.es</a:t>
            </a:r>
            <a:endParaRPr lang="es-ES" dirty="0"/>
          </a:p>
        </p:txBody>
      </p:sp>
      <p:pic>
        <p:nvPicPr>
          <p:cNvPr id="10" name="Imagen 9">
            <a:extLst>
              <a:ext uri="{FF2B5EF4-FFF2-40B4-BE49-F238E27FC236}">
                <a16:creationId xmlns:a16="http://schemas.microsoft.com/office/drawing/2014/main" id="{72A3CC9A-BF4B-C743-823B-230D1BA92C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80857"/>
            <a:ext cx="991764" cy="541309"/>
          </a:xfrm>
          <a:prstGeom prst="rect">
            <a:avLst/>
          </a:prstGeom>
        </p:spPr>
      </p:pic>
      <p:pic>
        <p:nvPicPr>
          <p:cNvPr id="11" name="Imagen 10">
            <a:extLst>
              <a:ext uri="{FF2B5EF4-FFF2-40B4-BE49-F238E27FC236}">
                <a16:creationId xmlns:a16="http://schemas.microsoft.com/office/drawing/2014/main" id="{561C4577-F552-D849-93AA-6063E3173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0639" y="108038"/>
            <a:ext cx="1275755" cy="686945"/>
          </a:xfrm>
          <a:prstGeom prst="rect">
            <a:avLst/>
          </a:prstGeom>
        </p:spPr>
      </p:pic>
      <p:pic>
        <p:nvPicPr>
          <p:cNvPr id="9218" name="Picture 2">
            <a:extLst>
              <a:ext uri="{FF2B5EF4-FFF2-40B4-BE49-F238E27FC236}">
                <a16:creationId xmlns:a16="http://schemas.microsoft.com/office/drawing/2014/main" id="{1E32D08A-43D2-4CF2-9BDB-F6C4AACDFA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932518"/>
            <a:ext cx="6667500" cy="3581400"/>
          </a:xfrm>
          <a:prstGeom prst="rect">
            <a:avLst/>
          </a:prstGeom>
          <a:noFill/>
          <a:extLst>
            <a:ext uri="{909E8E84-426E-40DD-AFC4-6F175D3DCCD1}">
              <a14:hiddenFill xmlns:a14="http://schemas.microsoft.com/office/drawing/2010/main">
                <a:solidFill>
                  <a:srgbClr val="FFFFFF"/>
                </a:solidFill>
              </a14:hiddenFill>
            </a:ext>
          </a:extLst>
        </p:spPr>
      </p:pic>
      <p:sp>
        <p:nvSpPr>
          <p:cNvPr id="13" name="2 Marcador de contenido">
            <a:extLst>
              <a:ext uri="{FF2B5EF4-FFF2-40B4-BE49-F238E27FC236}">
                <a16:creationId xmlns:a16="http://schemas.microsoft.com/office/drawing/2014/main" id="{E5268748-C03B-4604-8FD6-0B33C9174FA0}"/>
              </a:ext>
            </a:extLst>
          </p:cNvPr>
          <p:cNvSpPr txBox="1">
            <a:spLocks/>
          </p:cNvSpPr>
          <p:nvPr/>
        </p:nvSpPr>
        <p:spPr>
          <a:xfrm>
            <a:off x="457200" y="1676475"/>
            <a:ext cx="8229600" cy="458407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s-ES" dirty="0" err="1"/>
              <a:t>Consolidation</a:t>
            </a:r>
            <a:r>
              <a:rPr lang="es-ES" dirty="0"/>
              <a:t> and </a:t>
            </a:r>
            <a:r>
              <a:rPr lang="es-ES" dirty="0" err="1"/>
              <a:t>Support</a:t>
            </a:r>
            <a:endParaRPr lang="es-ES" dirty="0"/>
          </a:p>
          <a:p>
            <a:endParaRPr lang="es-ES" dirty="0"/>
          </a:p>
          <a:p>
            <a:endParaRPr lang="es-ES" dirty="0"/>
          </a:p>
          <a:p>
            <a:endParaRPr lang="es-ES" dirty="0"/>
          </a:p>
          <a:p>
            <a:pPr marL="0" indent="0">
              <a:buFont typeface="Wingdings 3" charset="2"/>
              <a:buNone/>
            </a:pPr>
            <a:endParaRPr lang="es-ES" dirty="0"/>
          </a:p>
        </p:txBody>
      </p:sp>
    </p:spTree>
    <p:extLst>
      <p:ext uri="{BB962C8B-B14F-4D97-AF65-F5344CB8AC3E}">
        <p14:creationId xmlns:p14="http://schemas.microsoft.com/office/powerpoint/2010/main" val="30611751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958923"/>
            <a:ext cx="6347713" cy="1320800"/>
          </a:xfrm>
        </p:spPr>
        <p:txBody>
          <a:bodyPr>
            <a:normAutofit/>
          </a:bodyPr>
          <a:lstStyle/>
          <a:p>
            <a:r>
              <a:rPr lang="es-ES" sz="2800" dirty="0"/>
              <a:t>RDBMS (SQL) vs NoSQL</a:t>
            </a:r>
          </a:p>
        </p:txBody>
      </p:sp>
      <p:sp>
        <p:nvSpPr>
          <p:cNvPr id="3" name="2 Marcador de contenido"/>
          <p:cNvSpPr>
            <a:spLocks noGrp="1"/>
          </p:cNvSpPr>
          <p:nvPr>
            <p:ph idx="1"/>
          </p:nvPr>
        </p:nvSpPr>
        <p:spPr>
          <a:xfrm>
            <a:off x="358872" y="1619323"/>
            <a:ext cx="1678751" cy="6226541"/>
          </a:xfrm>
        </p:spPr>
        <p:txBody>
          <a:bodyPr>
            <a:normAutofit/>
          </a:bodyPr>
          <a:lstStyle/>
          <a:p>
            <a:pPr marL="0" indent="0">
              <a:buNone/>
            </a:pPr>
            <a:endParaRPr lang="es-ES" dirty="0"/>
          </a:p>
          <a:p>
            <a:endParaRPr lang="es-ES" dirty="0"/>
          </a:p>
          <a:p>
            <a:pPr>
              <a:spcBef>
                <a:spcPts val="0"/>
              </a:spcBef>
            </a:pPr>
            <a:endParaRPr lang="es-ES" dirty="0"/>
          </a:p>
          <a:p>
            <a:pPr marL="0" indent="0" algn="ctr">
              <a:spcBef>
                <a:spcPts val="0"/>
              </a:spcBef>
              <a:buNone/>
            </a:pPr>
            <a:r>
              <a:rPr lang="es-ES" dirty="0"/>
              <a:t>Performance </a:t>
            </a:r>
          </a:p>
          <a:p>
            <a:pPr marL="0" indent="0" algn="ctr">
              <a:spcBef>
                <a:spcPts val="0"/>
              </a:spcBef>
              <a:buNone/>
            </a:pPr>
            <a:r>
              <a:rPr lang="es-ES" dirty="0"/>
              <a:t>vs </a:t>
            </a:r>
          </a:p>
          <a:p>
            <a:pPr marL="0" indent="0" algn="ctr">
              <a:spcBef>
                <a:spcPts val="0"/>
              </a:spcBef>
              <a:buNone/>
            </a:pPr>
            <a:r>
              <a:rPr lang="es-ES" dirty="0"/>
              <a:t>Security</a:t>
            </a: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1056" y="5886944"/>
            <a:ext cx="1251644" cy="673962"/>
          </a:xfrm>
          <a:prstGeom prst="rect">
            <a:avLst/>
          </a:prstGeom>
        </p:spPr>
      </p:pic>
      <p:sp>
        <p:nvSpPr>
          <p:cNvPr id="7" name="Marcador de número de diapositiva 4">
            <a:extLst>
              <a:ext uri="{FF2B5EF4-FFF2-40B4-BE49-F238E27FC236}">
                <a16:creationId xmlns:a16="http://schemas.microsoft.com/office/drawing/2014/main" id="{1A364270-D6E3-D94F-BAAC-768B9A7081C4}"/>
              </a:ext>
            </a:extLst>
          </p:cNvPr>
          <p:cNvSpPr>
            <a:spLocks noGrp="1"/>
          </p:cNvSpPr>
          <p:nvPr>
            <p:ph type="sldNum" sz="quarter" idx="12"/>
          </p:nvPr>
        </p:nvSpPr>
        <p:spPr>
          <a:xfrm>
            <a:off x="6444676" y="6041363"/>
            <a:ext cx="512638" cy="365125"/>
          </a:xfrm>
        </p:spPr>
        <p:txBody>
          <a:bodyPr/>
          <a:lstStyle/>
          <a:p>
            <a:fld id="{647DE2AA-7623-D545-B5F5-DB0F94924097}" type="slidenum">
              <a:rPr lang="es-ES" smtClean="0"/>
              <a:t>18</a:t>
            </a:fld>
            <a:r>
              <a:rPr lang="es-ES" dirty="0"/>
              <a:t>/24</a:t>
            </a:r>
          </a:p>
        </p:txBody>
      </p:sp>
      <p:sp>
        <p:nvSpPr>
          <p:cNvPr id="9" name="Marcador de pie de página 2">
            <a:extLst>
              <a:ext uri="{FF2B5EF4-FFF2-40B4-BE49-F238E27FC236}">
                <a16:creationId xmlns:a16="http://schemas.microsoft.com/office/drawing/2014/main" id="{12A61E63-58E7-5648-9D2D-5D1262E14A48}"/>
              </a:ext>
            </a:extLst>
          </p:cNvPr>
          <p:cNvSpPr>
            <a:spLocks noGrp="1"/>
          </p:cNvSpPr>
          <p:nvPr>
            <p:ph type="ftr" sz="quarter" idx="11"/>
          </p:nvPr>
        </p:nvSpPr>
        <p:spPr>
          <a:xfrm>
            <a:off x="609599" y="6041363"/>
            <a:ext cx="4622973" cy="365125"/>
          </a:xfrm>
        </p:spPr>
        <p:txBody>
          <a:bodyPr/>
          <a:lstStyle/>
          <a:p>
            <a:r>
              <a:rPr lang="es-ES" dirty="0"/>
              <a:t>José Alberto Benítez Andrades - </a:t>
            </a:r>
            <a:r>
              <a:rPr lang="es-ES" dirty="0" err="1"/>
              <a:t>jbena@unileon.es</a:t>
            </a:r>
            <a:endParaRPr lang="es-ES" dirty="0"/>
          </a:p>
        </p:txBody>
      </p:sp>
      <p:pic>
        <p:nvPicPr>
          <p:cNvPr id="10" name="Imagen 9">
            <a:extLst>
              <a:ext uri="{FF2B5EF4-FFF2-40B4-BE49-F238E27FC236}">
                <a16:creationId xmlns:a16="http://schemas.microsoft.com/office/drawing/2014/main" id="{72A3CC9A-BF4B-C743-823B-230D1BA92C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80857"/>
            <a:ext cx="991764" cy="541309"/>
          </a:xfrm>
          <a:prstGeom prst="rect">
            <a:avLst/>
          </a:prstGeom>
        </p:spPr>
      </p:pic>
      <p:pic>
        <p:nvPicPr>
          <p:cNvPr id="11" name="Imagen 10">
            <a:extLst>
              <a:ext uri="{FF2B5EF4-FFF2-40B4-BE49-F238E27FC236}">
                <a16:creationId xmlns:a16="http://schemas.microsoft.com/office/drawing/2014/main" id="{561C4577-F552-D849-93AA-6063E3173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0639" y="108038"/>
            <a:ext cx="1275755" cy="686945"/>
          </a:xfrm>
          <a:prstGeom prst="rect">
            <a:avLst/>
          </a:prstGeom>
        </p:spPr>
      </p:pic>
      <p:pic>
        <p:nvPicPr>
          <p:cNvPr id="10242" name="Picture 2">
            <a:extLst>
              <a:ext uri="{FF2B5EF4-FFF2-40B4-BE49-F238E27FC236}">
                <a16:creationId xmlns:a16="http://schemas.microsoft.com/office/drawing/2014/main" id="{FBBF97C8-D5C0-4B04-951A-7FC38C46F5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1780" y="1510422"/>
            <a:ext cx="4483106" cy="4483106"/>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7C359CB6-D1B0-4360-B33A-FC1745F196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7495" y="1704975"/>
            <a:ext cx="4622973" cy="4099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5637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958923"/>
            <a:ext cx="6347713" cy="881600"/>
          </a:xfrm>
        </p:spPr>
        <p:txBody>
          <a:bodyPr>
            <a:normAutofit/>
          </a:bodyPr>
          <a:lstStyle/>
          <a:p>
            <a:r>
              <a:rPr lang="es-ES" sz="2800" dirty="0"/>
              <a:t>RDBMS (SQL) vs NoSQL</a:t>
            </a:r>
          </a:p>
        </p:txBody>
      </p:sp>
      <p:sp>
        <p:nvSpPr>
          <p:cNvPr id="3" name="2 Marcador de contenido"/>
          <p:cNvSpPr>
            <a:spLocks noGrp="1"/>
          </p:cNvSpPr>
          <p:nvPr>
            <p:ph idx="1"/>
          </p:nvPr>
        </p:nvSpPr>
        <p:spPr>
          <a:xfrm>
            <a:off x="358872" y="1619323"/>
            <a:ext cx="1678751" cy="6226541"/>
          </a:xfrm>
        </p:spPr>
        <p:txBody>
          <a:bodyPr>
            <a:normAutofit/>
          </a:bodyPr>
          <a:lstStyle/>
          <a:p>
            <a:pPr marL="0" indent="0">
              <a:buNone/>
            </a:pPr>
            <a:endParaRPr lang="es-ES" dirty="0"/>
          </a:p>
          <a:p>
            <a:endParaRPr lang="es-ES" dirty="0"/>
          </a:p>
          <a:p>
            <a:pPr>
              <a:spcBef>
                <a:spcPts val="0"/>
              </a:spcBef>
            </a:pPr>
            <a:endParaRPr lang="es-ES" dirty="0"/>
          </a:p>
          <a:p>
            <a:pPr marL="0" indent="0" algn="ctr">
              <a:spcBef>
                <a:spcPts val="0"/>
              </a:spcBef>
              <a:buNone/>
            </a:pPr>
            <a:r>
              <a:rPr lang="es-ES" dirty="0"/>
              <a:t>Performance </a:t>
            </a:r>
          </a:p>
          <a:p>
            <a:pPr marL="0" indent="0" algn="ctr">
              <a:spcBef>
                <a:spcPts val="0"/>
              </a:spcBef>
              <a:buNone/>
            </a:pPr>
            <a:r>
              <a:rPr lang="es-ES" dirty="0"/>
              <a:t>vs </a:t>
            </a:r>
          </a:p>
          <a:p>
            <a:pPr marL="0" indent="0" algn="ctr">
              <a:spcBef>
                <a:spcPts val="0"/>
              </a:spcBef>
              <a:buNone/>
            </a:pPr>
            <a:r>
              <a:rPr lang="es-ES" dirty="0"/>
              <a:t>Security</a:t>
            </a: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1056" y="5886944"/>
            <a:ext cx="1251644" cy="673962"/>
          </a:xfrm>
          <a:prstGeom prst="rect">
            <a:avLst/>
          </a:prstGeom>
        </p:spPr>
      </p:pic>
      <p:sp>
        <p:nvSpPr>
          <p:cNvPr id="7" name="Marcador de número de diapositiva 4">
            <a:extLst>
              <a:ext uri="{FF2B5EF4-FFF2-40B4-BE49-F238E27FC236}">
                <a16:creationId xmlns:a16="http://schemas.microsoft.com/office/drawing/2014/main" id="{1A364270-D6E3-D94F-BAAC-768B9A7081C4}"/>
              </a:ext>
            </a:extLst>
          </p:cNvPr>
          <p:cNvSpPr>
            <a:spLocks noGrp="1"/>
          </p:cNvSpPr>
          <p:nvPr>
            <p:ph type="sldNum" sz="quarter" idx="12"/>
          </p:nvPr>
        </p:nvSpPr>
        <p:spPr>
          <a:xfrm>
            <a:off x="6444676" y="6041363"/>
            <a:ext cx="512638" cy="365125"/>
          </a:xfrm>
        </p:spPr>
        <p:txBody>
          <a:bodyPr/>
          <a:lstStyle/>
          <a:p>
            <a:fld id="{647DE2AA-7623-D545-B5F5-DB0F94924097}" type="slidenum">
              <a:rPr lang="es-ES" smtClean="0"/>
              <a:t>19</a:t>
            </a:fld>
            <a:r>
              <a:rPr lang="es-ES" dirty="0"/>
              <a:t>/24</a:t>
            </a:r>
          </a:p>
        </p:txBody>
      </p:sp>
      <p:sp>
        <p:nvSpPr>
          <p:cNvPr id="9" name="Marcador de pie de página 2">
            <a:extLst>
              <a:ext uri="{FF2B5EF4-FFF2-40B4-BE49-F238E27FC236}">
                <a16:creationId xmlns:a16="http://schemas.microsoft.com/office/drawing/2014/main" id="{12A61E63-58E7-5648-9D2D-5D1262E14A48}"/>
              </a:ext>
            </a:extLst>
          </p:cNvPr>
          <p:cNvSpPr>
            <a:spLocks noGrp="1"/>
          </p:cNvSpPr>
          <p:nvPr>
            <p:ph type="ftr" sz="quarter" idx="11"/>
          </p:nvPr>
        </p:nvSpPr>
        <p:spPr>
          <a:xfrm>
            <a:off x="609599" y="6041363"/>
            <a:ext cx="4622973" cy="365125"/>
          </a:xfrm>
        </p:spPr>
        <p:txBody>
          <a:bodyPr/>
          <a:lstStyle/>
          <a:p>
            <a:r>
              <a:rPr lang="es-ES" dirty="0"/>
              <a:t>José Alberto Benítez Andrades - </a:t>
            </a:r>
            <a:r>
              <a:rPr lang="es-ES" dirty="0" err="1"/>
              <a:t>jbena@unileon.es</a:t>
            </a:r>
            <a:endParaRPr lang="es-ES" dirty="0"/>
          </a:p>
        </p:txBody>
      </p:sp>
      <p:pic>
        <p:nvPicPr>
          <p:cNvPr id="10" name="Imagen 9">
            <a:extLst>
              <a:ext uri="{FF2B5EF4-FFF2-40B4-BE49-F238E27FC236}">
                <a16:creationId xmlns:a16="http://schemas.microsoft.com/office/drawing/2014/main" id="{72A3CC9A-BF4B-C743-823B-230D1BA92C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80857"/>
            <a:ext cx="991764" cy="541309"/>
          </a:xfrm>
          <a:prstGeom prst="rect">
            <a:avLst/>
          </a:prstGeom>
        </p:spPr>
      </p:pic>
      <p:pic>
        <p:nvPicPr>
          <p:cNvPr id="11" name="Imagen 10">
            <a:extLst>
              <a:ext uri="{FF2B5EF4-FFF2-40B4-BE49-F238E27FC236}">
                <a16:creationId xmlns:a16="http://schemas.microsoft.com/office/drawing/2014/main" id="{561C4577-F552-D849-93AA-6063E3173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0639" y="108038"/>
            <a:ext cx="1275755" cy="686945"/>
          </a:xfrm>
          <a:prstGeom prst="rect">
            <a:avLst/>
          </a:prstGeom>
        </p:spPr>
      </p:pic>
      <p:sp>
        <p:nvSpPr>
          <p:cNvPr id="12" name="2 Marcador de contenido">
            <a:extLst>
              <a:ext uri="{FF2B5EF4-FFF2-40B4-BE49-F238E27FC236}">
                <a16:creationId xmlns:a16="http://schemas.microsoft.com/office/drawing/2014/main" id="{6F2AF97C-0B9D-468F-B854-19149CCD88AC}"/>
              </a:ext>
            </a:extLst>
          </p:cNvPr>
          <p:cNvSpPr txBox="1">
            <a:spLocks/>
          </p:cNvSpPr>
          <p:nvPr/>
        </p:nvSpPr>
        <p:spPr>
          <a:xfrm>
            <a:off x="1994964" y="958923"/>
            <a:ext cx="4809949" cy="622654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endParaRPr lang="es-ES" dirty="0"/>
          </a:p>
          <a:p>
            <a:endParaRPr lang="es-ES" dirty="0"/>
          </a:p>
          <a:p>
            <a:pPr defTabSz="914400">
              <a:spcBef>
                <a:spcPts val="0"/>
              </a:spcBef>
              <a:buClrTx/>
              <a:buSzTx/>
              <a:defRPr/>
            </a:pPr>
            <a:r>
              <a:rPr lang="es-ES" b="1" i="0" dirty="0">
                <a:solidFill>
                  <a:srgbClr val="555555"/>
                </a:solidFill>
                <a:effectLst/>
                <a:latin typeface="inherit"/>
              </a:rPr>
              <a:t>ACID = </a:t>
            </a:r>
            <a:r>
              <a:rPr lang="es-ES" b="1" i="0" dirty="0" err="1">
                <a:solidFill>
                  <a:srgbClr val="555555"/>
                </a:solidFill>
                <a:effectLst/>
                <a:latin typeface="inherit"/>
              </a:rPr>
              <a:t>Atomicity</a:t>
            </a:r>
            <a:r>
              <a:rPr lang="es-ES" b="1" i="0" dirty="0">
                <a:solidFill>
                  <a:srgbClr val="555555"/>
                </a:solidFill>
                <a:effectLst/>
                <a:latin typeface="inherit"/>
              </a:rPr>
              <a:t>, </a:t>
            </a:r>
            <a:r>
              <a:rPr lang="es-ES" b="1" i="0" dirty="0" err="1">
                <a:solidFill>
                  <a:srgbClr val="555555"/>
                </a:solidFill>
                <a:effectLst/>
                <a:latin typeface="inherit"/>
              </a:rPr>
              <a:t>Consistency</a:t>
            </a:r>
            <a:r>
              <a:rPr lang="es-ES" b="1" i="0" dirty="0">
                <a:solidFill>
                  <a:srgbClr val="555555"/>
                </a:solidFill>
                <a:effectLst/>
                <a:latin typeface="inherit"/>
              </a:rPr>
              <a:t>, </a:t>
            </a:r>
            <a:r>
              <a:rPr lang="es-ES" b="1" i="0" dirty="0" err="1">
                <a:solidFill>
                  <a:srgbClr val="555555"/>
                </a:solidFill>
                <a:effectLst/>
                <a:latin typeface="inherit"/>
              </a:rPr>
              <a:t>Isolation</a:t>
            </a:r>
            <a:r>
              <a:rPr lang="es-ES" b="1" i="0" dirty="0">
                <a:solidFill>
                  <a:srgbClr val="555555"/>
                </a:solidFill>
                <a:effectLst/>
                <a:latin typeface="inherit"/>
              </a:rPr>
              <a:t> and </a:t>
            </a:r>
            <a:r>
              <a:rPr lang="es-ES" b="1" i="0" dirty="0" err="1">
                <a:solidFill>
                  <a:srgbClr val="555555"/>
                </a:solidFill>
                <a:effectLst/>
                <a:latin typeface="inherit"/>
              </a:rPr>
              <a:t>Durability</a:t>
            </a:r>
            <a:endParaRPr lang="es-ES" b="0" i="0" dirty="0">
              <a:solidFill>
                <a:srgbClr val="555555"/>
              </a:solidFill>
              <a:effectLst/>
              <a:latin typeface="inherit"/>
            </a:endParaRPr>
          </a:p>
        </p:txBody>
      </p:sp>
      <p:pic>
        <p:nvPicPr>
          <p:cNvPr id="12290" name="Picture 2">
            <a:extLst>
              <a:ext uri="{FF2B5EF4-FFF2-40B4-BE49-F238E27FC236}">
                <a16:creationId xmlns:a16="http://schemas.microsoft.com/office/drawing/2014/main" id="{13C2D167-02E0-43F6-832B-36E9BADD3C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0921" y="2392595"/>
            <a:ext cx="3430316" cy="3494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1602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68BA28-927B-4B55-B2FB-6D92379A34D6}"/>
              </a:ext>
            </a:extLst>
          </p:cNvPr>
          <p:cNvSpPr>
            <a:spLocks noGrp="1"/>
          </p:cNvSpPr>
          <p:nvPr>
            <p:ph type="title"/>
          </p:nvPr>
        </p:nvSpPr>
        <p:spPr>
          <a:xfrm>
            <a:off x="609599" y="2768600"/>
            <a:ext cx="6347713" cy="1320800"/>
          </a:xfrm>
        </p:spPr>
        <p:txBody>
          <a:bodyPr/>
          <a:lstStyle/>
          <a:p>
            <a:r>
              <a:rPr lang="es-ES" dirty="0" err="1"/>
              <a:t>Who</a:t>
            </a:r>
            <a:r>
              <a:rPr lang="es-ES" dirty="0"/>
              <a:t> </a:t>
            </a:r>
            <a:r>
              <a:rPr lang="es-ES" dirty="0" err="1"/>
              <a:t>is</a:t>
            </a:r>
            <a:r>
              <a:rPr lang="es-ES" dirty="0"/>
              <a:t> Prof. </a:t>
            </a:r>
            <a:br>
              <a:rPr lang="es-ES" dirty="0"/>
            </a:br>
            <a:r>
              <a:rPr lang="es-ES" dirty="0"/>
              <a:t>Benítez?</a:t>
            </a:r>
          </a:p>
        </p:txBody>
      </p:sp>
      <p:sp>
        <p:nvSpPr>
          <p:cNvPr id="5" name="Marcador de número de diapositiva 4">
            <a:extLst>
              <a:ext uri="{FF2B5EF4-FFF2-40B4-BE49-F238E27FC236}">
                <a16:creationId xmlns:a16="http://schemas.microsoft.com/office/drawing/2014/main" id="{6665C253-D6C2-466D-9A5D-1C6152922C99}"/>
              </a:ext>
            </a:extLst>
          </p:cNvPr>
          <p:cNvSpPr>
            <a:spLocks noGrp="1"/>
          </p:cNvSpPr>
          <p:nvPr>
            <p:ph type="sldNum" sz="quarter" idx="12"/>
          </p:nvPr>
        </p:nvSpPr>
        <p:spPr>
          <a:xfrm>
            <a:off x="6458531" y="6041363"/>
            <a:ext cx="512638" cy="365125"/>
          </a:xfrm>
        </p:spPr>
        <p:txBody>
          <a:bodyPr/>
          <a:lstStyle/>
          <a:p>
            <a:fld id="{647DE2AA-7623-D545-B5F5-DB0F94924097}" type="slidenum">
              <a:rPr lang="es-ES" smtClean="0"/>
              <a:t>2</a:t>
            </a:fld>
            <a:r>
              <a:rPr lang="es-ES" dirty="0"/>
              <a:t>/24</a:t>
            </a:r>
          </a:p>
        </p:txBody>
      </p:sp>
      <p:sp>
        <p:nvSpPr>
          <p:cNvPr id="3" name="Marcador de pie de página 2">
            <a:extLst>
              <a:ext uri="{FF2B5EF4-FFF2-40B4-BE49-F238E27FC236}">
                <a16:creationId xmlns:a16="http://schemas.microsoft.com/office/drawing/2014/main" id="{FE4929D6-48D1-41B9-B3D0-CFAA72EB95A1}"/>
              </a:ext>
            </a:extLst>
          </p:cNvPr>
          <p:cNvSpPr>
            <a:spLocks noGrp="1"/>
          </p:cNvSpPr>
          <p:nvPr>
            <p:ph type="ftr" sz="quarter" idx="11"/>
          </p:nvPr>
        </p:nvSpPr>
        <p:spPr/>
        <p:txBody>
          <a:bodyPr/>
          <a:lstStyle/>
          <a:p>
            <a:r>
              <a:rPr lang="es-ES" dirty="0"/>
              <a:t>José Alberto Benítez Andrades - </a:t>
            </a:r>
            <a:r>
              <a:rPr lang="es-ES" dirty="0" err="1"/>
              <a:t>jbena@unileon.es</a:t>
            </a:r>
            <a:endParaRPr lang="es-ES" dirty="0"/>
          </a:p>
        </p:txBody>
      </p:sp>
      <p:pic>
        <p:nvPicPr>
          <p:cNvPr id="6" name="Imagen 5">
            <a:extLst>
              <a:ext uri="{FF2B5EF4-FFF2-40B4-BE49-F238E27FC236}">
                <a16:creationId xmlns:a16="http://schemas.microsoft.com/office/drawing/2014/main" id="{7D8C5952-6BF4-4C4C-B2F8-44AFD81035FB}"/>
              </a:ext>
            </a:extLst>
          </p:cNvPr>
          <p:cNvPicPr>
            <a:picLocks noChangeAspect="1"/>
          </p:cNvPicPr>
          <p:nvPr/>
        </p:nvPicPr>
        <p:blipFill>
          <a:blip r:embed="rId2"/>
          <a:stretch>
            <a:fillRect/>
          </a:stretch>
        </p:blipFill>
        <p:spPr>
          <a:xfrm>
            <a:off x="3512944" y="1274432"/>
            <a:ext cx="3790950" cy="3790950"/>
          </a:xfrm>
          <a:prstGeom prst="rect">
            <a:avLst/>
          </a:prstGeom>
        </p:spPr>
      </p:pic>
      <p:pic>
        <p:nvPicPr>
          <p:cNvPr id="10" name="Imagen 9">
            <a:extLst>
              <a:ext uri="{FF2B5EF4-FFF2-40B4-BE49-F238E27FC236}">
                <a16:creationId xmlns:a16="http://schemas.microsoft.com/office/drawing/2014/main" id="{D694770A-CDC5-5949-9996-A5C19B1E94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80857"/>
            <a:ext cx="991764" cy="541309"/>
          </a:xfrm>
          <a:prstGeom prst="rect">
            <a:avLst/>
          </a:prstGeom>
        </p:spPr>
      </p:pic>
      <p:pic>
        <p:nvPicPr>
          <p:cNvPr id="11" name="Imagen 10">
            <a:extLst>
              <a:ext uri="{FF2B5EF4-FFF2-40B4-BE49-F238E27FC236}">
                <a16:creationId xmlns:a16="http://schemas.microsoft.com/office/drawing/2014/main" id="{E8F57CB6-B2B5-A84E-8F45-A017DA1619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0639" y="108038"/>
            <a:ext cx="1275755" cy="686945"/>
          </a:xfrm>
          <a:prstGeom prst="rect">
            <a:avLst/>
          </a:prstGeom>
        </p:spPr>
      </p:pic>
    </p:spTree>
    <p:extLst>
      <p:ext uri="{BB962C8B-B14F-4D97-AF65-F5344CB8AC3E}">
        <p14:creationId xmlns:p14="http://schemas.microsoft.com/office/powerpoint/2010/main" val="1652555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958923"/>
            <a:ext cx="6347713" cy="881600"/>
          </a:xfrm>
        </p:spPr>
        <p:txBody>
          <a:bodyPr>
            <a:normAutofit/>
          </a:bodyPr>
          <a:lstStyle/>
          <a:p>
            <a:r>
              <a:rPr lang="es-ES" sz="2800" dirty="0"/>
              <a:t>RDBMS (SQL) vs NoSQL</a:t>
            </a:r>
          </a:p>
        </p:txBody>
      </p:sp>
      <p:sp>
        <p:nvSpPr>
          <p:cNvPr id="3" name="2 Marcador de contenido"/>
          <p:cNvSpPr>
            <a:spLocks noGrp="1"/>
          </p:cNvSpPr>
          <p:nvPr>
            <p:ph idx="1"/>
          </p:nvPr>
        </p:nvSpPr>
        <p:spPr>
          <a:xfrm>
            <a:off x="358872" y="1619323"/>
            <a:ext cx="1678751" cy="6226541"/>
          </a:xfrm>
        </p:spPr>
        <p:txBody>
          <a:bodyPr>
            <a:normAutofit/>
          </a:bodyPr>
          <a:lstStyle/>
          <a:p>
            <a:pPr marL="0" indent="0">
              <a:buNone/>
            </a:pPr>
            <a:endParaRPr lang="es-ES" dirty="0"/>
          </a:p>
          <a:p>
            <a:endParaRPr lang="es-ES" dirty="0"/>
          </a:p>
          <a:p>
            <a:pPr>
              <a:spcBef>
                <a:spcPts val="0"/>
              </a:spcBef>
            </a:pPr>
            <a:endParaRPr lang="es-ES" dirty="0"/>
          </a:p>
          <a:p>
            <a:pPr marL="0" indent="0" algn="ctr">
              <a:spcBef>
                <a:spcPts val="0"/>
              </a:spcBef>
              <a:buNone/>
            </a:pPr>
            <a:r>
              <a:rPr lang="es-ES" dirty="0"/>
              <a:t>Performance </a:t>
            </a:r>
          </a:p>
          <a:p>
            <a:pPr marL="0" indent="0" algn="ctr">
              <a:spcBef>
                <a:spcPts val="0"/>
              </a:spcBef>
              <a:buNone/>
            </a:pPr>
            <a:r>
              <a:rPr lang="es-ES" dirty="0"/>
              <a:t>vs </a:t>
            </a:r>
          </a:p>
          <a:p>
            <a:pPr marL="0" indent="0" algn="ctr">
              <a:spcBef>
                <a:spcPts val="0"/>
              </a:spcBef>
              <a:buNone/>
            </a:pPr>
            <a:r>
              <a:rPr lang="es-ES" dirty="0"/>
              <a:t>Security</a:t>
            </a: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1056" y="5886944"/>
            <a:ext cx="1251644" cy="673962"/>
          </a:xfrm>
          <a:prstGeom prst="rect">
            <a:avLst/>
          </a:prstGeom>
        </p:spPr>
      </p:pic>
      <p:sp>
        <p:nvSpPr>
          <p:cNvPr id="7" name="Marcador de número de diapositiva 4">
            <a:extLst>
              <a:ext uri="{FF2B5EF4-FFF2-40B4-BE49-F238E27FC236}">
                <a16:creationId xmlns:a16="http://schemas.microsoft.com/office/drawing/2014/main" id="{1A364270-D6E3-D94F-BAAC-768B9A7081C4}"/>
              </a:ext>
            </a:extLst>
          </p:cNvPr>
          <p:cNvSpPr>
            <a:spLocks noGrp="1"/>
          </p:cNvSpPr>
          <p:nvPr>
            <p:ph type="sldNum" sz="quarter" idx="12"/>
          </p:nvPr>
        </p:nvSpPr>
        <p:spPr>
          <a:xfrm>
            <a:off x="6444676" y="6041363"/>
            <a:ext cx="512638" cy="365125"/>
          </a:xfrm>
        </p:spPr>
        <p:txBody>
          <a:bodyPr/>
          <a:lstStyle/>
          <a:p>
            <a:fld id="{647DE2AA-7623-D545-B5F5-DB0F94924097}" type="slidenum">
              <a:rPr lang="es-ES" smtClean="0"/>
              <a:t>20</a:t>
            </a:fld>
            <a:r>
              <a:rPr lang="es-ES" dirty="0"/>
              <a:t>/24</a:t>
            </a:r>
          </a:p>
        </p:txBody>
      </p:sp>
      <p:sp>
        <p:nvSpPr>
          <p:cNvPr id="9" name="Marcador de pie de página 2">
            <a:extLst>
              <a:ext uri="{FF2B5EF4-FFF2-40B4-BE49-F238E27FC236}">
                <a16:creationId xmlns:a16="http://schemas.microsoft.com/office/drawing/2014/main" id="{12A61E63-58E7-5648-9D2D-5D1262E14A48}"/>
              </a:ext>
            </a:extLst>
          </p:cNvPr>
          <p:cNvSpPr>
            <a:spLocks noGrp="1"/>
          </p:cNvSpPr>
          <p:nvPr>
            <p:ph type="ftr" sz="quarter" idx="11"/>
          </p:nvPr>
        </p:nvSpPr>
        <p:spPr>
          <a:xfrm>
            <a:off x="609599" y="6041363"/>
            <a:ext cx="4622973" cy="365125"/>
          </a:xfrm>
        </p:spPr>
        <p:txBody>
          <a:bodyPr/>
          <a:lstStyle/>
          <a:p>
            <a:r>
              <a:rPr lang="es-ES" dirty="0"/>
              <a:t>José Alberto Benítez Andrades - </a:t>
            </a:r>
            <a:r>
              <a:rPr lang="es-ES" dirty="0" err="1"/>
              <a:t>jbena@unileon.es</a:t>
            </a:r>
            <a:endParaRPr lang="es-ES" dirty="0"/>
          </a:p>
        </p:txBody>
      </p:sp>
      <p:pic>
        <p:nvPicPr>
          <p:cNvPr id="10" name="Imagen 9">
            <a:extLst>
              <a:ext uri="{FF2B5EF4-FFF2-40B4-BE49-F238E27FC236}">
                <a16:creationId xmlns:a16="http://schemas.microsoft.com/office/drawing/2014/main" id="{72A3CC9A-BF4B-C743-823B-230D1BA92C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80857"/>
            <a:ext cx="991764" cy="541309"/>
          </a:xfrm>
          <a:prstGeom prst="rect">
            <a:avLst/>
          </a:prstGeom>
        </p:spPr>
      </p:pic>
      <p:pic>
        <p:nvPicPr>
          <p:cNvPr id="11" name="Imagen 10">
            <a:extLst>
              <a:ext uri="{FF2B5EF4-FFF2-40B4-BE49-F238E27FC236}">
                <a16:creationId xmlns:a16="http://schemas.microsoft.com/office/drawing/2014/main" id="{561C4577-F552-D849-93AA-6063E3173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0639" y="108038"/>
            <a:ext cx="1275755" cy="686945"/>
          </a:xfrm>
          <a:prstGeom prst="rect">
            <a:avLst/>
          </a:prstGeom>
        </p:spPr>
      </p:pic>
      <p:sp>
        <p:nvSpPr>
          <p:cNvPr id="12" name="2 Marcador de contenido">
            <a:extLst>
              <a:ext uri="{FF2B5EF4-FFF2-40B4-BE49-F238E27FC236}">
                <a16:creationId xmlns:a16="http://schemas.microsoft.com/office/drawing/2014/main" id="{6F2AF97C-0B9D-468F-B854-19149CCD88AC}"/>
              </a:ext>
            </a:extLst>
          </p:cNvPr>
          <p:cNvSpPr txBox="1">
            <a:spLocks/>
          </p:cNvSpPr>
          <p:nvPr/>
        </p:nvSpPr>
        <p:spPr>
          <a:xfrm>
            <a:off x="1994964" y="958923"/>
            <a:ext cx="4809949" cy="622654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endParaRPr lang="es-ES" dirty="0"/>
          </a:p>
          <a:p>
            <a:endParaRPr lang="es-ES" dirty="0"/>
          </a:p>
          <a:p>
            <a:pPr defTabSz="914400">
              <a:spcBef>
                <a:spcPts val="0"/>
              </a:spcBef>
              <a:buClrTx/>
              <a:buSzTx/>
              <a:defRPr/>
            </a:pPr>
            <a:r>
              <a:rPr lang="en-US" b="1" i="0" dirty="0">
                <a:solidFill>
                  <a:srgbClr val="666666"/>
                </a:solidFill>
                <a:effectLst/>
                <a:latin typeface="Raleway" pitchFamily="2" charset="0"/>
              </a:rPr>
              <a:t>BASE = Basically, Available, Soft State, Eventually Consistent</a:t>
            </a:r>
            <a:endParaRPr lang="es-ES" b="0" i="0" dirty="0">
              <a:solidFill>
                <a:srgbClr val="555555"/>
              </a:solidFill>
              <a:effectLst/>
              <a:latin typeface="inherit"/>
            </a:endParaRPr>
          </a:p>
        </p:txBody>
      </p:sp>
      <p:pic>
        <p:nvPicPr>
          <p:cNvPr id="13314" name="Picture 2">
            <a:extLst>
              <a:ext uri="{FF2B5EF4-FFF2-40B4-BE49-F238E27FC236}">
                <a16:creationId xmlns:a16="http://schemas.microsoft.com/office/drawing/2014/main" id="{E00D227B-0064-4E09-8E2F-3BD6469E10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0355" y="2346041"/>
            <a:ext cx="4863289" cy="3493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8002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958923"/>
            <a:ext cx="6347713" cy="563134"/>
          </a:xfrm>
        </p:spPr>
        <p:txBody>
          <a:bodyPr>
            <a:normAutofit/>
          </a:bodyPr>
          <a:lstStyle/>
          <a:p>
            <a:r>
              <a:rPr lang="es-ES" sz="2800" dirty="0"/>
              <a:t>RDBMS (SQL) vs NoSQL</a:t>
            </a: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1056" y="5886944"/>
            <a:ext cx="1251644" cy="673962"/>
          </a:xfrm>
          <a:prstGeom prst="rect">
            <a:avLst/>
          </a:prstGeom>
        </p:spPr>
      </p:pic>
      <p:sp>
        <p:nvSpPr>
          <p:cNvPr id="7" name="Marcador de número de diapositiva 4">
            <a:extLst>
              <a:ext uri="{FF2B5EF4-FFF2-40B4-BE49-F238E27FC236}">
                <a16:creationId xmlns:a16="http://schemas.microsoft.com/office/drawing/2014/main" id="{1A364270-D6E3-D94F-BAAC-768B9A7081C4}"/>
              </a:ext>
            </a:extLst>
          </p:cNvPr>
          <p:cNvSpPr>
            <a:spLocks noGrp="1"/>
          </p:cNvSpPr>
          <p:nvPr>
            <p:ph type="sldNum" sz="quarter" idx="12"/>
          </p:nvPr>
        </p:nvSpPr>
        <p:spPr>
          <a:xfrm>
            <a:off x="6444676" y="6041363"/>
            <a:ext cx="512638" cy="365125"/>
          </a:xfrm>
        </p:spPr>
        <p:txBody>
          <a:bodyPr/>
          <a:lstStyle/>
          <a:p>
            <a:fld id="{647DE2AA-7623-D545-B5F5-DB0F94924097}" type="slidenum">
              <a:rPr lang="es-ES" smtClean="0"/>
              <a:t>21</a:t>
            </a:fld>
            <a:r>
              <a:rPr lang="es-ES" dirty="0"/>
              <a:t>/24</a:t>
            </a:r>
          </a:p>
        </p:txBody>
      </p:sp>
      <p:sp>
        <p:nvSpPr>
          <p:cNvPr id="9" name="Marcador de pie de página 2">
            <a:extLst>
              <a:ext uri="{FF2B5EF4-FFF2-40B4-BE49-F238E27FC236}">
                <a16:creationId xmlns:a16="http://schemas.microsoft.com/office/drawing/2014/main" id="{12A61E63-58E7-5648-9D2D-5D1262E14A48}"/>
              </a:ext>
            </a:extLst>
          </p:cNvPr>
          <p:cNvSpPr>
            <a:spLocks noGrp="1"/>
          </p:cNvSpPr>
          <p:nvPr>
            <p:ph type="ftr" sz="quarter" idx="11"/>
          </p:nvPr>
        </p:nvSpPr>
        <p:spPr>
          <a:xfrm>
            <a:off x="609599" y="6041363"/>
            <a:ext cx="4622973" cy="365125"/>
          </a:xfrm>
        </p:spPr>
        <p:txBody>
          <a:bodyPr/>
          <a:lstStyle/>
          <a:p>
            <a:r>
              <a:rPr lang="es-ES" dirty="0"/>
              <a:t>José Alberto Benítez Andrades - </a:t>
            </a:r>
            <a:r>
              <a:rPr lang="es-ES" dirty="0" err="1"/>
              <a:t>jbena@unileon.es</a:t>
            </a:r>
            <a:endParaRPr lang="es-ES" dirty="0"/>
          </a:p>
        </p:txBody>
      </p:sp>
      <p:pic>
        <p:nvPicPr>
          <p:cNvPr id="10" name="Imagen 9">
            <a:extLst>
              <a:ext uri="{FF2B5EF4-FFF2-40B4-BE49-F238E27FC236}">
                <a16:creationId xmlns:a16="http://schemas.microsoft.com/office/drawing/2014/main" id="{72A3CC9A-BF4B-C743-823B-230D1BA92C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80857"/>
            <a:ext cx="991764" cy="541309"/>
          </a:xfrm>
          <a:prstGeom prst="rect">
            <a:avLst/>
          </a:prstGeom>
        </p:spPr>
      </p:pic>
      <p:pic>
        <p:nvPicPr>
          <p:cNvPr id="11" name="Imagen 10">
            <a:extLst>
              <a:ext uri="{FF2B5EF4-FFF2-40B4-BE49-F238E27FC236}">
                <a16:creationId xmlns:a16="http://schemas.microsoft.com/office/drawing/2014/main" id="{561C4577-F552-D849-93AA-6063E3173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0639" y="108038"/>
            <a:ext cx="1275755" cy="686945"/>
          </a:xfrm>
          <a:prstGeom prst="rect">
            <a:avLst/>
          </a:prstGeom>
        </p:spPr>
      </p:pic>
      <p:sp>
        <p:nvSpPr>
          <p:cNvPr id="13" name="2 Marcador de contenido">
            <a:extLst>
              <a:ext uri="{FF2B5EF4-FFF2-40B4-BE49-F238E27FC236}">
                <a16:creationId xmlns:a16="http://schemas.microsoft.com/office/drawing/2014/main" id="{E5268748-C03B-4604-8FD6-0B33C9174FA0}"/>
              </a:ext>
            </a:extLst>
          </p:cNvPr>
          <p:cNvSpPr txBox="1">
            <a:spLocks/>
          </p:cNvSpPr>
          <p:nvPr/>
        </p:nvSpPr>
        <p:spPr>
          <a:xfrm>
            <a:off x="457200" y="1676475"/>
            <a:ext cx="8229600" cy="458407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What type of database to use: SQL or NoSQL?</a:t>
            </a:r>
          </a:p>
          <a:p>
            <a:endParaRPr lang="en-US" dirty="0"/>
          </a:p>
          <a:p>
            <a:endParaRPr lang="es-ES" dirty="0"/>
          </a:p>
          <a:p>
            <a:endParaRPr lang="es-ES" dirty="0"/>
          </a:p>
          <a:p>
            <a:endParaRPr lang="es-ES" dirty="0"/>
          </a:p>
          <a:p>
            <a:endParaRPr lang="es-ES" dirty="0"/>
          </a:p>
        </p:txBody>
      </p:sp>
      <p:sp>
        <p:nvSpPr>
          <p:cNvPr id="5" name="Marcador de contenido 4">
            <a:extLst>
              <a:ext uri="{FF2B5EF4-FFF2-40B4-BE49-F238E27FC236}">
                <a16:creationId xmlns:a16="http://schemas.microsoft.com/office/drawing/2014/main" id="{06E73F82-9979-4608-B646-934F21B2016F}"/>
              </a:ext>
            </a:extLst>
          </p:cNvPr>
          <p:cNvSpPr>
            <a:spLocks noGrp="1"/>
          </p:cNvSpPr>
          <p:nvPr>
            <p:ph idx="1"/>
          </p:nvPr>
        </p:nvSpPr>
        <p:spPr>
          <a:xfrm>
            <a:off x="304799" y="2534190"/>
            <a:ext cx="6347714" cy="3880773"/>
          </a:xfrm>
        </p:spPr>
        <p:txBody>
          <a:bodyPr/>
          <a:lstStyle/>
          <a:p>
            <a:endParaRPr lang="es-ES" dirty="0"/>
          </a:p>
        </p:txBody>
      </p:sp>
      <p:pic>
        <p:nvPicPr>
          <p:cNvPr id="14338" name="Picture 2">
            <a:extLst>
              <a:ext uri="{FF2B5EF4-FFF2-40B4-BE49-F238E27FC236}">
                <a16:creationId xmlns:a16="http://schemas.microsoft.com/office/drawing/2014/main" id="{3EAA53C9-EA17-4434-9594-F845A3CF9B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2516725"/>
            <a:ext cx="7620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065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958923"/>
            <a:ext cx="6347713" cy="563134"/>
          </a:xfrm>
        </p:spPr>
        <p:txBody>
          <a:bodyPr>
            <a:normAutofit/>
          </a:bodyPr>
          <a:lstStyle/>
          <a:p>
            <a:r>
              <a:rPr lang="es-ES" sz="2800" dirty="0"/>
              <a:t>RDBMS (SQL) vs NoSQL</a:t>
            </a: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1056" y="5886944"/>
            <a:ext cx="1251644" cy="673962"/>
          </a:xfrm>
          <a:prstGeom prst="rect">
            <a:avLst/>
          </a:prstGeom>
        </p:spPr>
      </p:pic>
      <p:sp>
        <p:nvSpPr>
          <p:cNvPr id="7" name="Marcador de número de diapositiva 4">
            <a:extLst>
              <a:ext uri="{FF2B5EF4-FFF2-40B4-BE49-F238E27FC236}">
                <a16:creationId xmlns:a16="http://schemas.microsoft.com/office/drawing/2014/main" id="{1A364270-D6E3-D94F-BAAC-768B9A7081C4}"/>
              </a:ext>
            </a:extLst>
          </p:cNvPr>
          <p:cNvSpPr>
            <a:spLocks noGrp="1"/>
          </p:cNvSpPr>
          <p:nvPr>
            <p:ph type="sldNum" sz="quarter" idx="12"/>
          </p:nvPr>
        </p:nvSpPr>
        <p:spPr>
          <a:xfrm>
            <a:off x="6444676" y="6041363"/>
            <a:ext cx="512638" cy="365125"/>
          </a:xfrm>
        </p:spPr>
        <p:txBody>
          <a:bodyPr/>
          <a:lstStyle/>
          <a:p>
            <a:fld id="{647DE2AA-7623-D545-B5F5-DB0F94924097}" type="slidenum">
              <a:rPr lang="es-ES" smtClean="0"/>
              <a:t>22</a:t>
            </a:fld>
            <a:r>
              <a:rPr lang="es-ES" dirty="0"/>
              <a:t>/24</a:t>
            </a:r>
          </a:p>
        </p:txBody>
      </p:sp>
      <p:sp>
        <p:nvSpPr>
          <p:cNvPr id="9" name="Marcador de pie de página 2">
            <a:extLst>
              <a:ext uri="{FF2B5EF4-FFF2-40B4-BE49-F238E27FC236}">
                <a16:creationId xmlns:a16="http://schemas.microsoft.com/office/drawing/2014/main" id="{12A61E63-58E7-5648-9D2D-5D1262E14A48}"/>
              </a:ext>
            </a:extLst>
          </p:cNvPr>
          <p:cNvSpPr>
            <a:spLocks noGrp="1"/>
          </p:cNvSpPr>
          <p:nvPr>
            <p:ph type="ftr" sz="quarter" idx="11"/>
          </p:nvPr>
        </p:nvSpPr>
        <p:spPr>
          <a:xfrm>
            <a:off x="609599" y="6041363"/>
            <a:ext cx="4622973" cy="365125"/>
          </a:xfrm>
        </p:spPr>
        <p:txBody>
          <a:bodyPr/>
          <a:lstStyle/>
          <a:p>
            <a:r>
              <a:rPr lang="es-ES" dirty="0"/>
              <a:t>José Alberto Benítez Andrades - </a:t>
            </a:r>
            <a:r>
              <a:rPr lang="es-ES" dirty="0" err="1"/>
              <a:t>jbena@unileon.es</a:t>
            </a:r>
            <a:endParaRPr lang="es-ES" dirty="0"/>
          </a:p>
        </p:txBody>
      </p:sp>
      <p:pic>
        <p:nvPicPr>
          <p:cNvPr id="10" name="Imagen 9">
            <a:extLst>
              <a:ext uri="{FF2B5EF4-FFF2-40B4-BE49-F238E27FC236}">
                <a16:creationId xmlns:a16="http://schemas.microsoft.com/office/drawing/2014/main" id="{72A3CC9A-BF4B-C743-823B-230D1BA92C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80857"/>
            <a:ext cx="991764" cy="541309"/>
          </a:xfrm>
          <a:prstGeom prst="rect">
            <a:avLst/>
          </a:prstGeom>
        </p:spPr>
      </p:pic>
      <p:pic>
        <p:nvPicPr>
          <p:cNvPr id="11" name="Imagen 10">
            <a:extLst>
              <a:ext uri="{FF2B5EF4-FFF2-40B4-BE49-F238E27FC236}">
                <a16:creationId xmlns:a16="http://schemas.microsoft.com/office/drawing/2014/main" id="{561C4577-F552-D849-93AA-6063E3173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0639" y="108038"/>
            <a:ext cx="1275755" cy="686945"/>
          </a:xfrm>
          <a:prstGeom prst="rect">
            <a:avLst/>
          </a:prstGeom>
        </p:spPr>
      </p:pic>
      <p:sp>
        <p:nvSpPr>
          <p:cNvPr id="13" name="2 Marcador de contenido">
            <a:extLst>
              <a:ext uri="{FF2B5EF4-FFF2-40B4-BE49-F238E27FC236}">
                <a16:creationId xmlns:a16="http://schemas.microsoft.com/office/drawing/2014/main" id="{E5268748-C03B-4604-8FD6-0B33C9174FA0}"/>
              </a:ext>
            </a:extLst>
          </p:cNvPr>
          <p:cNvSpPr txBox="1">
            <a:spLocks/>
          </p:cNvSpPr>
          <p:nvPr/>
        </p:nvSpPr>
        <p:spPr>
          <a:xfrm>
            <a:off x="457200" y="1676475"/>
            <a:ext cx="8229600" cy="458407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Finally, a brief summary</a:t>
            </a:r>
          </a:p>
          <a:p>
            <a:endParaRPr lang="en-US" dirty="0"/>
          </a:p>
          <a:p>
            <a:endParaRPr lang="es-ES" dirty="0"/>
          </a:p>
          <a:p>
            <a:endParaRPr lang="es-ES" dirty="0"/>
          </a:p>
          <a:p>
            <a:endParaRPr lang="es-ES" dirty="0"/>
          </a:p>
          <a:p>
            <a:endParaRPr lang="es-ES" dirty="0"/>
          </a:p>
        </p:txBody>
      </p:sp>
      <p:pic>
        <p:nvPicPr>
          <p:cNvPr id="15362" name="Picture 2">
            <a:extLst>
              <a:ext uri="{FF2B5EF4-FFF2-40B4-BE49-F238E27FC236}">
                <a16:creationId xmlns:a16="http://schemas.microsoft.com/office/drawing/2014/main" id="{48041832-BDC7-4925-BC2F-4A0DDAB1FC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599" y="2267444"/>
            <a:ext cx="5814646" cy="3156522"/>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FC3149D4-85BD-4642-A8D3-04BA52E2D7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599" y="2202967"/>
            <a:ext cx="6545136" cy="3310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0955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958923"/>
            <a:ext cx="6347713" cy="1320800"/>
          </a:xfrm>
        </p:spPr>
        <p:txBody>
          <a:bodyPr>
            <a:normAutofit/>
          </a:bodyPr>
          <a:lstStyle/>
          <a:p>
            <a:r>
              <a:rPr lang="es-ES" sz="2800" dirty="0"/>
              <a:t>RDBMS (SQL) vs NoSQL</a:t>
            </a:r>
          </a:p>
        </p:txBody>
      </p:sp>
      <p:sp>
        <p:nvSpPr>
          <p:cNvPr id="3" name="2 Marcador de contenido"/>
          <p:cNvSpPr>
            <a:spLocks noGrp="1"/>
          </p:cNvSpPr>
          <p:nvPr>
            <p:ph idx="1"/>
          </p:nvPr>
        </p:nvSpPr>
        <p:spPr>
          <a:xfrm>
            <a:off x="457200" y="1704976"/>
            <a:ext cx="8229600" cy="4584070"/>
          </a:xfrm>
        </p:spPr>
        <p:txBody>
          <a:bodyPr>
            <a:normAutofit/>
          </a:bodyPr>
          <a:lstStyle/>
          <a:p>
            <a:pPr marL="0" indent="0">
              <a:buNone/>
            </a:pPr>
            <a:endParaRPr lang="es-ES" dirty="0"/>
          </a:p>
          <a:p>
            <a:endParaRPr lang="es-ES" dirty="0"/>
          </a:p>
          <a:p>
            <a:endParaRPr lang="es-ES" dirty="0"/>
          </a:p>
          <a:p>
            <a:pPr marL="0" indent="0">
              <a:buNone/>
            </a:pPr>
            <a:endParaRPr lang="es-ES" dirty="0"/>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1056" y="5886944"/>
            <a:ext cx="1251644" cy="673962"/>
          </a:xfrm>
          <a:prstGeom prst="rect">
            <a:avLst/>
          </a:prstGeom>
        </p:spPr>
      </p:pic>
      <p:sp>
        <p:nvSpPr>
          <p:cNvPr id="7" name="Marcador de número de diapositiva 4">
            <a:extLst>
              <a:ext uri="{FF2B5EF4-FFF2-40B4-BE49-F238E27FC236}">
                <a16:creationId xmlns:a16="http://schemas.microsoft.com/office/drawing/2014/main" id="{1A364270-D6E3-D94F-BAAC-768B9A7081C4}"/>
              </a:ext>
            </a:extLst>
          </p:cNvPr>
          <p:cNvSpPr>
            <a:spLocks noGrp="1"/>
          </p:cNvSpPr>
          <p:nvPr>
            <p:ph type="sldNum" sz="quarter" idx="12"/>
          </p:nvPr>
        </p:nvSpPr>
        <p:spPr>
          <a:xfrm>
            <a:off x="6444676" y="6041363"/>
            <a:ext cx="512638" cy="365125"/>
          </a:xfrm>
        </p:spPr>
        <p:txBody>
          <a:bodyPr/>
          <a:lstStyle/>
          <a:p>
            <a:fld id="{647DE2AA-7623-D545-B5F5-DB0F94924097}" type="slidenum">
              <a:rPr lang="es-ES" smtClean="0"/>
              <a:t>23</a:t>
            </a:fld>
            <a:r>
              <a:rPr lang="es-ES" dirty="0"/>
              <a:t>/24</a:t>
            </a:r>
          </a:p>
        </p:txBody>
      </p:sp>
      <p:sp>
        <p:nvSpPr>
          <p:cNvPr id="9" name="Marcador de pie de página 2">
            <a:extLst>
              <a:ext uri="{FF2B5EF4-FFF2-40B4-BE49-F238E27FC236}">
                <a16:creationId xmlns:a16="http://schemas.microsoft.com/office/drawing/2014/main" id="{12A61E63-58E7-5648-9D2D-5D1262E14A48}"/>
              </a:ext>
            </a:extLst>
          </p:cNvPr>
          <p:cNvSpPr>
            <a:spLocks noGrp="1"/>
          </p:cNvSpPr>
          <p:nvPr>
            <p:ph type="ftr" sz="quarter" idx="11"/>
          </p:nvPr>
        </p:nvSpPr>
        <p:spPr>
          <a:xfrm>
            <a:off x="609599" y="6041363"/>
            <a:ext cx="4622973" cy="365125"/>
          </a:xfrm>
        </p:spPr>
        <p:txBody>
          <a:bodyPr/>
          <a:lstStyle/>
          <a:p>
            <a:r>
              <a:rPr lang="es-ES" dirty="0"/>
              <a:t>José Alberto Benítez Andrades - </a:t>
            </a:r>
            <a:r>
              <a:rPr lang="es-ES" dirty="0" err="1"/>
              <a:t>jbena@unileon.es</a:t>
            </a:r>
            <a:endParaRPr lang="es-ES" dirty="0"/>
          </a:p>
        </p:txBody>
      </p:sp>
      <p:pic>
        <p:nvPicPr>
          <p:cNvPr id="10" name="Imagen 9">
            <a:extLst>
              <a:ext uri="{FF2B5EF4-FFF2-40B4-BE49-F238E27FC236}">
                <a16:creationId xmlns:a16="http://schemas.microsoft.com/office/drawing/2014/main" id="{72A3CC9A-BF4B-C743-823B-230D1BA92C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80857"/>
            <a:ext cx="991764" cy="541309"/>
          </a:xfrm>
          <a:prstGeom prst="rect">
            <a:avLst/>
          </a:prstGeom>
        </p:spPr>
      </p:pic>
      <p:pic>
        <p:nvPicPr>
          <p:cNvPr id="11" name="Imagen 10">
            <a:extLst>
              <a:ext uri="{FF2B5EF4-FFF2-40B4-BE49-F238E27FC236}">
                <a16:creationId xmlns:a16="http://schemas.microsoft.com/office/drawing/2014/main" id="{561C4577-F552-D849-93AA-6063E3173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0639" y="108038"/>
            <a:ext cx="1275755" cy="686945"/>
          </a:xfrm>
          <a:prstGeom prst="rect">
            <a:avLst/>
          </a:prstGeom>
        </p:spPr>
      </p:pic>
      <p:pic>
        <p:nvPicPr>
          <p:cNvPr id="7170" name="Picture 2">
            <a:extLst>
              <a:ext uri="{FF2B5EF4-FFF2-40B4-BE49-F238E27FC236}">
                <a16:creationId xmlns:a16="http://schemas.microsoft.com/office/drawing/2014/main" id="{E1EC9F86-C731-4146-AAFD-31103E947D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302" y="1785938"/>
            <a:ext cx="8393723" cy="3022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1849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B4FFEB-7095-0D48-A1F4-4C7A1ED73BB9}"/>
              </a:ext>
            </a:extLst>
          </p:cNvPr>
          <p:cNvSpPr>
            <a:spLocks noGrp="1"/>
          </p:cNvSpPr>
          <p:nvPr>
            <p:ph type="title"/>
          </p:nvPr>
        </p:nvSpPr>
        <p:spPr>
          <a:xfrm>
            <a:off x="609599" y="609600"/>
            <a:ext cx="6347713" cy="787400"/>
          </a:xfrm>
        </p:spPr>
        <p:txBody>
          <a:bodyPr>
            <a:normAutofit/>
          </a:bodyPr>
          <a:lstStyle/>
          <a:p>
            <a:r>
              <a:rPr lang="es-ES" dirty="0" err="1"/>
              <a:t>My</a:t>
            </a:r>
            <a:r>
              <a:rPr lang="es-ES" dirty="0"/>
              <a:t> social </a:t>
            </a:r>
            <a:r>
              <a:rPr lang="es-ES" dirty="0" err="1"/>
              <a:t>networks</a:t>
            </a:r>
            <a:r>
              <a:rPr lang="es-ES" dirty="0"/>
              <a:t> </a:t>
            </a:r>
          </a:p>
        </p:txBody>
      </p:sp>
      <p:sp>
        <p:nvSpPr>
          <p:cNvPr id="3" name="Marcador de contenido 2">
            <a:extLst>
              <a:ext uri="{FF2B5EF4-FFF2-40B4-BE49-F238E27FC236}">
                <a16:creationId xmlns:a16="http://schemas.microsoft.com/office/drawing/2014/main" id="{3EC9E94C-0004-0C46-8CE6-C03DFCA2D843}"/>
              </a:ext>
            </a:extLst>
          </p:cNvPr>
          <p:cNvSpPr>
            <a:spLocks noGrp="1"/>
          </p:cNvSpPr>
          <p:nvPr>
            <p:ph idx="1"/>
          </p:nvPr>
        </p:nvSpPr>
        <p:spPr>
          <a:xfrm>
            <a:off x="609599" y="1485900"/>
            <a:ext cx="6347714" cy="4762500"/>
          </a:xfrm>
        </p:spPr>
        <p:txBody>
          <a:bodyPr>
            <a:normAutofit/>
          </a:bodyPr>
          <a:lstStyle/>
          <a:p>
            <a:r>
              <a:rPr lang="es-ES" dirty="0"/>
              <a:t>Mis redes:</a:t>
            </a:r>
          </a:p>
          <a:p>
            <a:pPr lvl="1"/>
            <a:r>
              <a:rPr lang="en-US" dirty="0">
                <a:hlinkClick r:id="rId3"/>
              </a:rPr>
              <a:t>https://www.jabenitez.com</a:t>
            </a:r>
            <a:endParaRPr lang="en-US" dirty="0"/>
          </a:p>
          <a:p>
            <a:pPr lvl="1"/>
            <a:r>
              <a:rPr lang="en-US" dirty="0">
                <a:hlinkClick r:id="rId4"/>
              </a:rPr>
              <a:t>https://www.jabefitness.com </a:t>
            </a:r>
            <a:endParaRPr lang="en-US" dirty="0"/>
          </a:p>
          <a:p>
            <a:pPr lvl="1"/>
            <a:r>
              <a:rPr lang="en-US" dirty="0"/>
              <a:t>Ig: </a:t>
            </a:r>
            <a:r>
              <a:rPr lang="en-US" dirty="0">
                <a:hlinkClick r:id="rId5"/>
              </a:rPr>
              <a:t>@jabenitez88</a:t>
            </a:r>
            <a:endParaRPr lang="en-US" dirty="0"/>
          </a:p>
          <a:p>
            <a:pPr lvl="1"/>
            <a:r>
              <a:rPr lang="en-US" dirty="0"/>
              <a:t>Ig: </a:t>
            </a:r>
            <a:r>
              <a:rPr lang="en-US" dirty="0">
                <a:hlinkClick r:id="rId6"/>
              </a:rPr>
              <a:t>@</a:t>
            </a:r>
            <a:r>
              <a:rPr lang="en-US" dirty="0" err="1">
                <a:hlinkClick r:id="rId6"/>
              </a:rPr>
              <a:t>jabeteacher</a:t>
            </a:r>
            <a:endParaRPr lang="en-US" dirty="0"/>
          </a:p>
          <a:p>
            <a:pPr lvl="1"/>
            <a:r>
              <a:rPr lang="en-US" dirty="0"/>
              <a:t>Tw: @jabenitez88 </a:t>
            </a:r>
          </a:p>
          <a:p>
            <a:pPr lvl="1"/>
            <a:r>
              <a:rPr lang="en-US" dirty="0">
                <a:hlinkClick r:id="rId7"/>
              </a:rPr>
              <a:t>Youtube</a:t>
            </a:r>
            <a:r>
              <a:rPr lang="en-US" dirty="0"/>
              <a:t>, </a:t>
            </a:r>
            <a:r>
              <a:rPr lang="en-US" dirty="0" err="1"/>
              <a:t>Linkedin</a:t>
            </a:r>
            <a:r>
              <a:rPr lang="en-US" dirty="0"/>
              <a:t>, Facebook, </a:t>
            </a:r>
          </a:p>
          <a:p>
            <a:pPr lvl="1"/>
            <a:r>
              <a:rPr lang="en-US" dirty="0" err="1">
                <a:hlinkClick r:id="rId8"/>
              </a:rPr>
              <a:t>Researchgate</a:t>
            </a:r>
            <a:r>
              <a:rPr lang="en-US" dirty="0"/>
              <a:t>…</a:t>
            </a:r>
          </a:p>
          <a:p>
            <a:pPr lvl="1"/>
            <a:r>
              <a:rPr lang="es-ES" dirty="0">
                <a:hlinkClick r:id="rId9"/>
              </a:rPr>
              <a:t>www.salbis.es</a:t>
            </a:r>
            <a:endParaRPr lang="en-US" dirty="0"/>
          </a:p>
          <a:p>
            <a:endParaRPr lang="es-ES" dirty="0"/>
          </a:p>
          <a:p>
            <a:endParaRPr lang="es-ES" dirty="0"/>
          </a:p>
        </p:txBody>
      </p:sp>
      <p:sp>
        <p:nvSpPr>
          <p:cNvPr id="4" name="Marcador de pie de página 3">
            <a:extLst>
              <a:ext uri="{FF2B5EF4-FFF2-40B4-BE49-F238E27FC236}">
                <a16:creationId xmlns:a16="http://schemas.microsoft.com/office/drawing/2014/main" id="{4AFA2FFF-ACC9-4672-84CD-F483333FF1F4}"/>
              </a:ext>
            </a:extLst>
          </p:cNvPr>
          <p:cNvSpPr>
            <a:spLocks noGrp="1"/>
          </p:cNvSpPr>
          <p:nvPr>
            <p:ph type="ftr" sz="quarter" idx="11"/>
          </p:nvPr>
        </p:nvSpPr>
        <p:spPr/>
        <p:txBody>
          <a:bodyPr/>
          <a:lstStyle/>
          <a:p>
            <a:r>
              <a:rPr lang="es-ES" dirty="0"/>
              <a:t>José Alberto Benítez Andrades - jbena@unileon.es</a:t>
            </a:r>
          </a:p>
        </p:txBody>
      </p:sp>
      <p:pic>
        <p:nvPicPr>
          <p:cNvPr id="8" name="Imagen 7">
            <a:extLst>
              <a:ext uri="{FF2B5EF4-FFF2-40B4-BE49-F238E27FC236}">
                <a16:creationId xmlns:a16="http://schemas.microsoft.com/office/drawing/2014/main" id="{BF44D9B1-B97F-443B-AE03-B316162F2D15}"/>
              </a:ext>
            </a:extLst>
          </p:cNvPr>
          <p:cNvPicPr>
            <a:picLocks noChangeAspect="1"/>
          </p:cNvPicPr>
          <p:nvPr/>
        </p:nvPicPr>
        <p:blipFill>
          <a:blip r:embed="rId10"/>
          <a:stretch>
            <a:fillRect/>
          </a:stretch>
        </p:blipFill>
        <p:spPr>
          <a:xfrm>
            <a:off x="4259140" y="1240448"/>
            <a:ext cx="3102952" cy="3102952"/>
          </a:xfrm>
          <a:prstGeom prst="rect">
            <a:avLst/>
          </a:prstGeom>
        </p:spPr>
      </p:pic>
      <p:sp>
        <p:nvSpPr>
          <p:cNvPr id="7" name="Marcador de número de diapositiva 4">
            <a:extLst>
              <a:ext uri="{FF2B5EF4-FFF2-40B4-BE49-F238E27FC236}">
                <a16:creationId xmlns:a16="http://schemas.microsoft.com/office/drawing/2014/main" id="{479DB7F1-15DC-7842-B93F-6F189890A1C4}"/>
              </a:ext>
            </a:extLst>
          </p:cNvPr>
          <p:cNvSpPr>
            <a:spLocks noGrp="1"/>
          </p:cNvSpPr>
          <p:nvPr>
            <p:ph type="sldNum" sz="quarter" idx="12"/>
          </p:nvPr>
        </p:nvSpPr>
        <p:spPr>
          <a:xfrm>
            <a:off x="6444676" y="6041363"/>
            <a:ext cx="512638" cy="365125"/>
          </a:xfrm>
        </p:spPr>
        <p:txBody>
          <a:bodyPr/>
          <a:lstStyle/>
          <a:p>
            <a:fld id="{647DE2AA-7623-D545-B5F5-DB0F94924097}" type="slidenum">
              <a:rPr lang="es-ES" smtClean="0"/>
              <a:t>24</a:t>
            </a:fld>
            <a:r>
              <a:rPr lang="es-ES" dirty="0"/>
              <a:t>/24</a:t>
            </a:r>
          </a:p>
        </p:txBody>
      </p:sp>
    </p:spTree>
    <p:extLst>
      <p:ext uri="{BB962C8B-B14F-4D97-AF65-F5344CB8AC3E}">
        <p14:creationId xmlns:p14="http://schemas.microsoft.com/office/powerpoint/2010/main" val="726041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B4FFEB-7095-0D48-A1F4-4C7A1ED73BB9}"/>
              </a:ext>
            </a:extLst>
          </p:cNvPr>
          <p:cNvSpPr>
            <a:spLocks noGrp="1"/>
          </p:cNvSpPr>
          <p:nvPr>
            <p:ph type="title"/>
          </p:nvPr>
        </p:nvSpPr>
        <p:spPr>
          <a:xfrm>
            <a:off x="609599" y="722166"/>
            <a:ext cx="6347713" cy="787400"/>
          </a:xfrm>
        </p:spPr>
        <p:txBody>
          <a:bodyPr>
            <a:normAutofit/>
          </a:bodyPr>
          <a:lstStyle/>
          <a:p>
            <a:r>
              <a:rPr lang="es-ES" dirty="0" err="1"/>
              <a:t>About</a:t>
            </a:r>
            <a:r>
              <a:rPr lang="es-ES" dirty="0"/>
              <a:t> me</a:t>
            </a:r>
          </a:p>
        </p:txBody>
      </p:sp>
      <p:sp>
        <p:nvSpPr>
          <p:cNvPr id="3" name="Marcador de contenido 2">
            <a:extLst>
              <a:ext uri="{FF2B5EF4-FFF2-40B4-BE49-F238E27FC236}">
                <a16:creationId xmlns:a16="http://schemas.microsoft.com/office/drawing/2014/main" id="{3EC9E94C-0004-0C46-8CE6-C03DFCA2D843}"/>
              </a:ext>
            </a:extLst>
          </p:cNvPr>
          <p:cNvSpPr>
            <a:spLocks noGrp="1"/>
          </p:cNvSpPr>
          <p:nvPr>
            <p:ph idx="1"/>
          </p:nvPr>
        </p:nvSpPr>
        <p:spPr>
          <a:xfrm>
            <a:off x="609599" y="1485900"/>
            <a:ext cx="6347714" cy="4762500"/>
          </a:xfrm>
        </p:spPr>
        <p:txBody>
          <a:bodyPr>
            <a:normAutofit fontScale="92500" lnSpcReduction="10000"/>
          </a:bodyPr>
          <a:lstStyle/>
          <a:p>
            <a:r>
              <a:rPr lang="es-ES" dirty="0" err="1"/>
              <a:t>Academic</a:t>
            </a:r>
            <a:r>
              <a:rPr lang="es-ES" dirty="0"/>
              <a:t> </a:t>
            </a:r>
            <a:r>
              <a:rPr lang="es-ES" dirty="0" err="1"/>
              <a:t>background</a:t>
            </a:r>
            <a:r>
              <a:rPr lang="es-ES" dirty="0"/>
              <a:t>:</a:t>
            </a:r>
          </a:p>
          <a:p>
            <a:pPr lvl="1"/>
            <a:r>
              <a:rPr lang="es-ES" dirty="0" err="1"/>
              <a:t>Computer</a:t>
            </a:r>
            <a:r>
              <a:rPr lang="es-ES" dirty="0"/>
              <a:t> </a:t>
            </a:r>
            <a:r>
              <a:rPr lang="es-ES" dirty="0" err="1"/>
              <a:t>Engineer</a:t>
            </a:r>
            <a:r>
              <a:rPr lang="es-ES" dirty="0"/>
              <a:t> (06/10) </a:t>
            </a:r>
          </a:p>
          <a:p>
            <a:pPr lvl="1"/>
            <a:r>
              <a:rPr lang="es-ES" dirty="0" err="1"/>
              <a:t>Computer</a:t>
            </a:r>
            <a:r>
              <a:rPr lang="es-ES" dirty="0"/>
              <a:t> </a:t>
            </a:r>
            <a:r>
              <a:rPr lang="es-ES" dirty="0" err="1"/>
              <a:t>Languages</a:t>
            </a:r>
            <a:r>
              <a:rPr lang="es-ES" dirty="0"/>
              <a:t> and </a:t>
            </a:r>
            <a:r>
              <a:rPr lang="es-ES" dirty="0" err="1"/>
              <a:t>Systems</a:t>
            </a:r>
            <a:r>
              <a:rPr lang="es-ES" dirty="0"/>
              <a:t> (10/13)</a:t>
            </a:r>
          </a:p>
          <a:p>
            <a:pPr lvl="1"/>
            <a:r>
              <a:rPr lang="es-ES" dirty="0" err="1"/>
              <a:t>Ph.D</a:t>
            </a:r>
            <a:r>
              <a:rPr lang="es-ES" dirty="0"/>
              <a:t> </a:t>
            </a:r>
            <a:r>
              <a:rPr lang="es-ES" dirty="0" err="1"/>
              <a:t>Computer</a:t>
            </a:r>
            <a:r>
              <a:rPr lang="es-ES" dirty="0"/>
              <a:t> and </a:t>
            </a:r>
            <a:r>
              <a:rPr lang="es-ES" dirty="0" err="1"/>
              <a:t>Production</a:t>
            </a:r>
            <a:r>
              <a:rPr lang="es-ES" dirty="0"/>
              <a:t> </a:t>
            </a:r>
            <a:r>
              <a:rPr lang="es-ES" dirty="0" err="1"/>
              <a:t>Engineering</a:t>
            </a:r>
            <a:r>
              <a:rPr lang="es-ES" dirty="0"/>
              <a:t> (13/17)</a:t>
            </a:r>
          </a:p>
          <a:p>
            <a:pPr lvl="1"/>
            <a:r>
              <a:rPr lang="es-ES" dirty="0" err="1"/>
              <a:t>Master's</a:t>
            </a:r>
            <a:r>
              <a:rPr lang="es-ES" dirty="0"/>
              <a:t> </a:t>
            </a:r>
            <a:r>
              <a:rPr lang="es-ES" dirty="0" err="1"/>
              <a:t>Degree</a:t>
            </a:r>
            <a:r>
              <a:rPr lang="es-ES" dirty="0"/>
              <a:t> in Data </a:t>
            </a:r>
            <a:r>
              <a:rPr lang="es-ES" dirty="0" err="1"/>
              <a:t>Science</a:t>
            </a:r>
            <a:r>
              <a:rPr lang="es-ES" dirty="0"/>
              <a:t> and </a:t>
            </a:r>
            <a:r>
              <a:rPr lang="es-ES" dirty="0" err="1"/>
              <a:t>Engineering</a:t>
            </a:r>
            <a:r>
              <a:rPr lang="es-ES" dirty="0"/>
              <a:t> (19/?)</a:t>
            </a:r>
          </a:p>
          <a:p>
            <a:r>
              <a:rPr lang="es-ES" dirty="0" err="1"/>
              <a:t>Work</a:t>
            </a:r>
            <a:r>
              <a:rPr lang="es-ES" dirty="0"/>
              <a:t> </a:t>
            </a:r>
            <a:r>
              <a:rPr lang="es-ES" dirty="0" err="1"/>
              <a:t>experience</a:t>
            </a:r>
            <a:r>
              <a:rPr lang="es-ES" dirty="0"/>
              <a:t>:</a:t>
            </a:r>
          </a:p>
          <a:p>
            <a:pPr lvl="1"/>
            <a:r>
              <a:rPr lang="es-ES" dirty="0" err="1"/>
              <a:t>XyOn</a:t>
            </a:r>
            <a:r>
              <a:rPr lang="es-ES" dirty="0"/>
              <a:t>-Servers S.L.U. (02/06)</a:t>
            </a:r>
          </a:p>
          <a:p>
            <a:pPr lvl="1"/>
            <a:r>
              <a:rPr lang="es-ES" dirty="0"/>
              <a:t>INDRA Sistemas S.A. (09/10)</a:t>
            </a:r>
          </a:p>
          <a:p>
            <a:pPr lvl="1"/>
            <a:r>
              <a:rPr lang="es-ES" dirty="0"/>
              <a:t>LHC </a:t>
            </a:r>
            <a:r>
              <a:rPr lang="es-ES" dirty="0" err="1"/>
              <a:t>Studios</a:t>
            </a:r>
            <a:r>
              <a:rPr lang="es-ES" dirty="0"/>
              <a:t> Kaplan S.L. (08/10)</a:t>
            </a:r>
          </a:p>
          <a:p>
            <a:pPr lvl="1"/>
            <a:r>
              <a:rPr lang="es-ES" dirty="0"/>
              <a:t>INDIPROWEB S.L. (10/Hoy)</a:t>
            </a:r>
          </a:p>
          <a:p>
            <a:pPr lvl="1"/>
            <a:r>
              <a:rPr lang="es-ES" dirty="0" err="1"/>
              <a:t>Weblogs</a:t>
            </a:r>
            <a:r>
              <a:rPr lang="es-ES" dirty="0"/>
              <a:t> S.L. (13/16)</a:t>
            </a:r>
          </a:p>
          <a:p>
            <a:pPr lvl="1"/>
            <a:r>
              <a:rPr lang="es-ES" dirty="0"/>
              <a:t>A </a:t>
            </a:r>
            <a:r>
              <a:rPr lang="es-ES" dirty="0" err="1"/>
              <a:t>part</a:t>
            </a:r>
            <a:r>
              <a:rPr lang="es-ES" dirty="0"/>
              <a:t> time instructor (13/18)</a:t>
            </a:r>
          </a:p>
          <a:p>
            <a:pPr lvl="1"/>
            <a:r>
              <a:rPr lang="es-ES" dirty="0" err="1"/>
              <a:t>Teaching</a:t>
            </a:r>
            <a:r>
              <a:rPr lang="es-ES" dirty="0"/>
              <a:t> </a:t>
            </a:r>
            <a:r>
              <a:rPr lang="es-ES" dirty="0" err="1"/>
              <a:t>Assistant</a:t>
            </a:r>
            <a:r>
              <a:rPr lang="es-ES" dirty="0"/>
              <a:t>(18/20)</a:t>
            </a:r>
          </a:p>
          <a:p>
            <a:pPr lvl="1"/>
            <a:r>
              <a:rPr lang="es-ES" dirty="0" err="1"/>
              <a:t>Assistant</a:t>
            </a:r>
            <a:r>
              <a:rPr lang="es-ES" dirty="0"/>
              <a:t> </a:t>
            </a:r>
            <a:r>
              <a:rPr lang="es-ES" dirty="0" err="1"/>
              <a:t>Professor</a:t>
            </a:r>
            <a:r>
              <a:rPr lang="es-ES" dirty="0"/>
              <a:t> (20/</a:t>
            </a:r>
            <a:r>
              <a:rPr lang="es-ES" dirty="0" err="1"/>
              <a:t>Today</a:t>
            </a:r>
            <a:r>
              <a:rPr lang="es-ES" dirty="0"/>
              <a:t>)</a:t>
            </a:r>
          </a:p>
          <a:p>
            <a:pPr lvl="1"/>
            <a:endParaRPr lang="es-ES" dirty="0"/>
          </a:p>
          <a:p>
            <a:endParaRPr lang="es-ES" dirty="0"/>
          </a:p>
        </p:txBody>
      </p:sp>
      <p:sp>
        <p:nvSpPr>
          <p:cNvPr id="6" name="Marcador de número de diapositiva 5">
            <a:extLst>
              <a:ext uri="{FF2B5EF4-FFF2-40B4-BE49-F238E27FC236}">
                <a16:creationId xmlns:a16="http://schemas.microsoft.com/office/drawing/2014/main" id="{B49305E6-1D4B-4C57-A954-7C651B4D4086}"/>
              </a:ext>
            </a:extLst>
          </p:cNvPr>
          <p:cNvSpPr>
            <a:spLocks noGrp="1"/>
          </p:cNvSpPr>
          <p:nvPr>
            <p:ph type="sldNum" sz="quarter" idx="12"/>
          </p:nvPr>
        </p:nvSpPr>
        <p:spPr/>
        <p:txBody>
          <a:bodyPr/>
          <a:lstStyle/>
          <a:p>
            <a:fld id="{647DE2AA-7623-D545-B5F5-DB0F94924097}" type="slidenum">
              <a:rPr lang="es-ES" smtClean="0"/>
              <a:t>3</a:t>
            </a:fld>
            <a:endParaRPr lang="es-ES"/>
          </a:p>
        </p:txBody>
      </p:sp>
      <p:sp>
        <p:nvSpPr>
          <p:cNvPr id="4" name="Marcador de pie de página 3">
            <a:extLst>
              <a:ext uri="{FF2B5EF4-FFF2-40B4-BE49-F238E27FC236}">
                <a16:creationId xmlns:a16="http://schemas.microsoft.com/office/drawing/2014/main" id="{4AFA2FFF-ACC9-4672-84CD-F483333FF1F4}"/>
              </a:ext>
            </a:extLst>
          </p:cNvPr>
          <p:cNvSpPr>
            <a:spLocks noGrp="1"/>
          </p:cNvSpPr>
          <p:nvPr>
            <p:ph type="ftr" sz="quarter" idx="11"/>
          </p:nvPr>
        </p:nvSpPr>
        <p:spPr/>
        <p:txBody>
          <a:bodyPr/>
          <a:lstStyle/>
          <a:p>
            <a:r>
              <a:rPr lang="es-ES" dirty="0"/>
              <a:t>José Alberto Benítez Andrades - jbena@unileon.es</a:t>
            </a:r>
          </a:p>
        </p:txBody>
      </p:sp>
      <p:pic>
        <p:nvPicPr>
          <p:cNvPr id="7" name="Imagen 6">
            <a:extLst>
              <a:ext uri="{FF2B5EF4-FFF2-40B4-BE49-F238E27FC236}">
                <a16:creationId xmlns:a16="http://schemas.microsoft.com/office/drawing/2014/main" id="{AE7B3D41-2C45-42ED-A9E4-6401DC0623BF}"/>
              </a:ext>
            </a:extLst>
          </p:cNvPr>
          <p:cNvPicPr>
            <a:picLocks noChangeAspect="1"/>
          </p:cNvPicPr>
          <p:nvPr/>
        </p:nvPicPr>
        <p:blipFill>
          <a:blip r:embed="rId3"/>
          <a:stretch>
            <a:fillRect/>
          </a:stretch>
        </p:blipFill>
        <p:spPr>
          <a:xfrm flipH="1">
            <a:off x="4560809" y="3553053"/>
            <a:ext cx="2555631" cy="2555631"/>
          </a:xfrm>
          <a:prstGeom prst="rect">
            <a:avLst/>
          </a:prstGeom>
        </p:spPr>
      </p:pic>
      <p:pic>
        <p:nvPicPr>
          <p:cNvPr id="10" name="Imagen 9">
            <a:extLst>
              <a:ext uri="{FF2B5EF4-FFF2-40B4-BE49-F238E27FC236}">
                <a16:creationId xmlns:a16="http://schemas.microsoft.com/office/drawing/2014/main" id="{7CCBE9CB-BB0F-0541-A76B-6A7D870229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80857"/>
            <a:ext cx="991764" cy="541309"/>
          </a:xfrm>
          <a:prstGeom prst="rect">
            <a:avLst/>
          </a:prstGeom>
        </p:spPr>
      </p:pic>
      <p:pic>
        <p:nvPicPr>
          <p:cNvPr id="11" name="Imagen 10">
            <a:extLst>
              <a:ext uri="{FF2B5EF4-FFF2-40B4-BE49-F238E27FC236}">
                <a16:creationId xmlns:a16="http://schemas.microsoft.com/office/drawing/2014/main" id="{C0D1AFA5-55FB-2941-B37B-ACEEBC2656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0639" y="108038"/>
            <a:ext cx="1275755" cy="686945"/>
          </a:xfrm>
          <a:prstGeom prst="rect">
            <a:avLst/>
          </a:prstGeom>
        </p:spPr>
      </p:pic>
    </p:spTree>
    <p:extLst>
      <p:ext uri="{BB962C8B-B14F-4D97-AF65-F5344CB8AC3E}">
        <p14:creationId xmlns:p14="http://schemas.microsoft.com/office/powerpoint/2010/main" val="3375093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958923"/>
            <a:ext cx="6347713" cy="1320800"/>
          </a:xfrm>
        </p:spPr>
        <p:txBody>
          <a:bodyPr>
            <a:normAutofit/>
          </a:bodyPr>
          <a:lstStyle/>
          <a:p>
            <a:r>
              <a:rPr lang="es-ES" sz="2800" dirty="0"/>
              <a:t>SALBIS &amp; SECOMUCI </a:t>
            </a:r>
            <a:r>
              <a:rPr lang="es-ES" sz="2800" dirty="0" err="1"/>
              <a:t>Research</a:t>
            </a:r>
            <a:r>
              <a:rPr lang="es-ES" sz="2800" dirty="0"/>
              <a:t> </a:t>
            </a:r>
            <a:r>
              <a:rPr lang="es-ES" sz="2800" dirty="0" err="1"/>
              <a:t>groups</a:t>
            </a:r>
            <a:endParaRPr lang="es-ES" sz="2800" dirty="0"/>
          </a:p>
        </p:txBody>
      </p:sp>
      <p:sp>
        <p:nvSpPr>
          <p:cNvPr id="3" name="2 Marcador de contenido"/>
          <p:cNvSpPr>
            <a:spLocks noGrp="1"/>
          </p:cNvSpPr>
          <p:nvPr>
            <p:ph idx="1"/>
          </p:nvPr>
        </p:nvSpPr>
        <p:spPr>
          <a:xfrm>
            <a:off x="457200" y="1704976"/>
            <a:ext cx="8229600" cy="4584070"/>
          </a:xfrm>
        </p:spPr>
        <p:txBody>
          <a:bodyPr>
            <a:normAutofit/>
          </a:bodyPr>
          <a:lstStyle/>
          <a:p>
            <a:pPr marL="0" indent="0">
              <a:buNone/>
            </a:pPr>
            <a:r>
              <a:rPr lang="es-ES" b="1" dirty="0">
                <a:solidFill>
                  <a:srgbClr val="0070C0"/>
                </a:solidFill>
              </a:rPr>
              <a:t>SALBIS</a:t>
            </a:r>
            <a:r>
              <a:rPr lang="es-ES" b="1" dirty="0"/>
              <a:t> - </a:t>
            </a:r>
            <a:r>
              <a:rPr lang="es-ES" b="1" dirty="0" err="1">
                <a:solidFill>
                  <a:srgbClr val="0070C0"/>
                </a:solidFill>
              </a:rPr>
              <a:t>SA</a:t>
            </a:r>
            <a:r>
              <a:rPr lang="es-ES" b="1" dirty="0" err="1"/>
              <a:t>lud</a:t>
            </a:r>
            <a:r>
              <a:rPr lang="es-ES" b="1" dirty="0"/>
              <a:t> </a:t>
            </a:r>
            <a:r>
              <a:rPr lang="es-ES" b="1" dirty="0">
                <a:solidFill>
                  <a:srgbClr val="0070C0"/>
                </a:solidFill>
              </a:rPr>
              <a:t>B</a:t>
            </a:r>
            <a:r>
              <a:rPr lang="es-ES" b="1" dirty="0"/>
              <a:t>ienestar </a:t>
            </a:r>
            <a:r>
              <a:rPr lang="es-ES" b="1" dirty="0">
                <a:solidFill>
                  <a:srgbClr val="0070C0"/>
                </a:solidFill>
              </a:rPr>
              <a:t>I</a:t>
            </a:r>
            <a:r>
              <a:rPr lang="es-ES" b="1" dirty="0"/>
              <a:t>ngeniería y </a:t>
            </a:r>
            <a:r>
              <a:rPr lang="es-ES" b="1" dirty="0">
                <a:solidFill>
                  <a:srgbClr val="0070C0"/>
                </a:solidFill>
              </a:rPr>
              <a:t>S</a:t>
            </a:r>
            <a:r>
              <a:rPr lang="es-ES" b="1" dirty="0"/>
              <a:t>ostenibilidad </a:t>
            </a:r>
            <a:r>
              <a:rPr lang="es-ES" b="1" dirty="0" err="1"/>
              <a:t>Sociosanitaria</a:t>
            </a:r>
            <a:endParaRPr lang="es-ES" b="1" dirty="0"/>
          </a:p>
          <a:p>
            <a:pPr marL="0" indent="0">
              <a:buNone/>
            </a:pPr>
            <a:r>
              <a:rPr lang="es-ES" b="1" dirty="0">
                <a:solidFill>
                  <a:schemeClr val="accent3">
                    <a:lumMod val="75000"/>
                  </a:schemeClr>
                </a:solidFill>
              </a:rPr>
              <a:t>HWESHCS</a:t>
            </a:r>
            <a:r>
              <a:rPr lang="es-ES" b="1" dirty="0"/>
              <a:t> - </a:t>
            </a:r>
            <a:r>
              <a:rPr lang="es-ES" b="1" dirty="0" err="1">
                <a:solidFill>
                  <a:schemeClr val="accent3">
                    <a:lumMod val="75000"/>
                  </a:schemeClr>
                </a:solidFill>
              </a:rPr>
              <a:t>He</a:t>
            </a:r>
            <a:r>
              <a:rPr lang="es-ES" b="1" dirty="0" err="1"/>
              <a:t>alth</a:t>
            </a:r>
            <a:r>
              <a:rPr lang="es-ES" b="1" dirty="0"/>
              <a:t> </a:t>
            </a:r>
            <a:r>
              <a:rPr lang="es-ES" b="1" dirty="0" err="1">
                <a:solidFill>
                  <a:schemeClr val="accent3">
                    <a:lumMod val="75000"/>
                  </a:schemeClr>
                </a:solidFill>
              </a:rPr>
              <a:t>W</a:t>
            </a:r>
            <a:r>
              <a:rPr lang="es-ES" b="1" dirty="0" err="1"/>
              <a:t>ell-being</a:t>
            </a:r>
            <a:r>
              <a:rPr lang="es-ES" b="1" dirty="0"/>
              <a:t> </a:t>
            </a:r>
            <a:r>
              <a:rPr lang="es-ES" b="1" dirty="0" err="1">
                <a:solidFill>
                  <a:schemeClr val="accent3">
                    <a:lumMod val="75000"/>
                  </a:schemeClr>
                </a:solidFill>
              </a:rPr>
              <a:t>E</a:t>
            </a:r>
            <a:r>
              <a:rPr lang="es-ES" b="1" dirty="0" err="1"/>
              <a:t>ngineering</a:t>
            </a:r>
            <a:r>
              <a:rPr lang="es-ES" b="1" dirty="0"/>
              <a:t> and </a:t>
            </a:r>
            <a:r>
              <a:rPr lang="es-ES" b="1" dirty="0">
                <a:solidFill>
                  <a:schemeClr val="accent3">
                    <a:lumMod val="75000"/>
                  </a:schemeClr>
                </a:solidFill>
              </a:rPr>
              <a:t>S</a:t>
            </a:r>
            <a:r>
              <a:rPr lang="es-ES" b="1" dirty="0"/>
              <a:t>ocial and </a:t>
            </a:r>
            <a:r>
              <a:rPr lang="es-ES" b="1" dirty="0" err="1">
                <a:solidFill>
                  <a:schemeClr val="accent3">
                    <a:lumMod val="75000"/>
                  </a:schemeClr>
                </a:solidFill>
              </a:rPr>
              <a:t>H</a:t>
            </a:r>
            <a:r>
              <a:rPr lang="es-ES" b="1" dirty="0" err="1"/>
              <a:t>ealth</a:t>
            </a:r>
            <a:r>
              <a:rPr lang="es-ES" b="1" dirty="0"/>
              <a:t> </a:t>
            </a:r>
            <a:r>
              <a:rPr lang="es-ES" b="1" dirty="0" err="1">
                <a:solidFill>
                  <a:schemeClr val="accent3">
                    <a:lumMod val="75000"/>
                  </a:schemeClr>
                </a:solidFill>
              </a:rPr>
              <a:t>C</a:t>
            </a:r>
            <a:r>
              <a:rPr lang="es-ES" b="1" dirty="0" err="1"/>
              <a:t>are</a:t>
            </a:r>
            <a:r>
              <a:rPr lang="es-ES" b="1" dirty="0"/>
              <a:t> </a:t>
            </a:r>
            <a:r>
              <a:rPr lang="es-ES" b="1" dirty="0" err="1">
                <a:solidFill>
                  <a:schemeClr val="accent3">
                    <a:lumMod val="75000"/>
                  </a:schemeClr>
                </a:solidFill>
              </a:rPr>
              <a:t>S</a:t>
            </a:r>
            <a:r>
              <a:rPr lang="es-ES" b="1" dirty="0" err="1"/>
              <a:t>ustainability</a:t>
            </a:r>
            <a:endParaRPr lang="es-ES" b="1" dirty="0"/>
          </a:p>
          <a:p>
            <a:pPr lvl="1"/>
            <a:r>
              <a:rPr lang="es-ES" dirty="0"/>
              <a:t>13 </a:t>
            </a:r>
            <a:r>
              <a:rPr lang="es-ES" dirty="0" err="1"/>
              <a:t>members</a:t>
            </a:r>
            <a:r>
              <a:rPr lang="es-ES" dirty="0"/>
              <a:t> + 10 </a:t>
            </a:r>
            <a:r>
              <a:rPr lang="es-ES" dirty="0" err="1"/>
              <a:t>associate</a:t>
            </a:r>
            <a:r>
              <a:rPr lang="es-ES" dirty="0"/>
              <a:t> </a:t>
            </a:r>
            <a:r>
              <a:rPr lang="es-ES" dirty="0" err="1"/>
              <a:t>researchers</a:t>
            </a:r>
            <a:endParaRPr lang="es-ES" dirty="0"/>
          </a:p>
          <a:p>
            <a:pPr lvl="1"/>
            <a:r>
              <a:rPr lang="es-ES" dirty="0"/>
              <a:t>Multidisciplinar, inter-</a:t>
            </a:r>
            <a:r>
              <a:rPr lang="es-ES" dirty="0" err="1"/>
              <a:t>university</a:t>
            </a:r>
            <a:r>
              <a:rPr lang="es-ES" dirty="0"/>
              <a:t> and </a:t>
            </a:r>
            <a:r>
              <a:rPr lang="es-ES" dirty="0" err="1"/>
              <a:t>international</a:t>
            </a:r>
            <a:r>
              <a:rPr lang="es-ES" dirty="0"/>
              <a:t>.</a:t>
            </a:r>
          </a:p>
          <a:p>
            <a:pPr lvl="1"/>
            <a:r>
              <a:rPr lang="es-ES" dirty="0" err="1"/>
              <a:t>Research</a:t>
            </a:r>
            <a:r>
              <a:rPr lang="es-ES" dirty="0"/>
              <a:t> </a:t>
            </a:r>
            <a:r>
              <a:rPr lang="es-ES" dirty="0" err="1"/>
              <a:t>lines</a:t>
            </a:r>
            <a:r>
              <a:rPr lang="es-ES" dirty="0"/>
              <a:t>:</a:t>
            </a:r>
          </a:p>
          <a:p>
            <a:pPr lvl="2"/>
            <a:r>
              <a:rPr lang="en-US" dirty="0"/>
              <a:t>Personnel policy, performance, community well-being and healthy habits in children and young people.</a:t>
            </a:r>
          </a:p>
          <a:p>
            <a:pPr lvl="2"/>
            <a:r>
              <a:rPr lang="en-US" dirty="0"/>
              <a:t>Networks and health: social network analysis applied to organizational behavior and health habits.</a:t>
            </a:r>
          </a:p>
          <a:p>
            <a:pPr lvl="2"/>
            <a:r>
              <a:rPr lang="en-US" dirty="0"/>
              <a:t>Emotional Intelligence and Health: Community </a:t>
            </a:r>
            <a:br>
              <a:rPr lang="en-US" dirty="0"/>
            </a:br>
            <a:r>
              <a:rPr lang="en-US" dirty="0"/>
              <a:t>Assessment and Interventions</a:t>
            </a:r>
          </a:p>
          <a:p>
            <a:pPr lvl="1"/>
            <a:r>
              <a:rPr lang="es-ES" dirty="0"/>
              <a:t>www.salbis.es </a:t>
            </a:r>
          </a:p>
          <a:p>
            <a:pPr marL="0" indent="0">
              <a:buNone/>
            </a:pPr>
            <a:endParaRPr lang="es-ES" dirty="0"/>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1056" y="5495326"/>
            <a:ext cx="1251644" cy="673962"/>
          </a:xfrm>
          <a:prstGeom prst="rect">
            <a:avLst/>
          </a:prstGeom>
        </p:spPr>
      </p:pic>
      <p:sp>
        <p:nvSpPr>
          <p:cNvPr id="7" name="Marcador de número de diapositiva 4">
            <a:extLst>
              <a:ext uri="{FF2B5EF4-FFF2-40B4-BE49-F238E27FC236}">
                <a16:creationId xmlns:a16="http://schemas.microsoft.com/office/drawing/2014/main" id="{1A364270-D6E3-D94F-BAAC-768B9A7081C4}"/>
              </a:ext>
            </a:extLst>
          </p:cNvPr>
          <p:cNvSpPr>
            <a:spLocks noGrp="1"/>
          </p:cNvSpPr>
          <p:nvPr>
            <p:ph type="sldNum" sz="quarter" idx="12"/>
          </p:nvPr>
        </p:nvSpPr>
        <p:spPr>
          <a:xfrm>
            <a:off x="6444676" y="6041363"/>
            <a:ext cx="512638" cy="365125"/>
          </a:xfrm>
        </p:spPr>
        <p:txBody>
          <a:bodyPr/>
          <a:lstStyle/>
          <a:p>
            <a:fld id="{647DE2AA-7623-D545-B5F5-DB0F94924097}" type="slidenum">
              <a:rPr lang="es-ES" smtClean="0"/>
              <a:t>4</a:t>
            </a:fld>
            <a:r>
              <a:rPr lang="es-ES" dirty="0"/>
              <a:t>/24</a:t>
            </a:r>
          </a:p>
        </p:txBody>
      </p:sp>
      <p:sp>
        <p:nvSpPr>
          <p:cNvPr id="9" name="Marcador de pie de página 2">
            <a:extLst>
              <a:ext uri="{FF2B5EF4-FFF2-40B4-BE49-F238E27FC236}">
                <a16:creationId xmlns:a16="http://schemas.microsoft.com/office/drawing/2014/main" id="{12A61E63-58E7-5648-9D2D-5D1262E14A48}"/>
              </a:ext>
            </a:extLst>
          </p:cNvPr>
          <p:cNvSpPr>
            <a:spLocks noGrp="1"/>
          </p:cNvSpPr>
          <p:nvPr>
            <p:ph type="ftr" sz="quarter" idx="11"/>
          </p:nvPr>
        </p:nvSpPr>
        <p:spPr>
          <a:xfrm>
            <a:off x="609599" y="6041363"/>
            <a:ext cx="4622973" cy="365125"/>
          </a:xfrm>
        </p:spPr>
        <p:txBody>
          <a:bodyPr/>
          <a:lstStyle/>
          <a:p>
            <a:r>
              <a:rPr lang="es-ES" dirty="0"/>
              <a:t>José Alberto Benítez Andrades - </a:t>
            </a:r>
            <a:r>
              <a:rPr lang="es-ES" dirty="0" err="1"/>
              <a:t>jbena@unileon.es</a:t>
            </a:r>
            <a:endParaRPr lang="es-ES" dirty="0"/>
          </a:p>
        </p:txBody>
      </p:sp>
      <p:pic>
        <p:nvPicPr>
          <p:cNvPr id="10" name="Imagen 9">
            <a:extLst>
              <a:ext uri="{FF2B5EF4-FFF2-40B4-BE49-F238E27FC236}">
                <a16:creationId xmlns:a16="http://schemas.microsoft.com/office/drawing/2014/main" id="{72A3CC9A-BF4B-C743-823B-230D1BA92C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80857"/>
            <a:ext cx="991764" cy="541309"/>
          </a:xfrm>
          <a:prstGeom prst="rect">
            <a:avLst/>
          </a:prstGeom>
        </p:spPr>
      </p:pic>
      <p:pic>
        <p:nvPicPr>
          <p:cNvPr id="11" name="Imagen 10">
            <a:extLst>
              <a:ext uri="{FF2B5EF4-FFF2-40B4-BE49-F238E27FC236}">
                <a16:creationId xmlns:a16="http://schemas.microsoft.com/office/drawing/2014/main" id="{561C4577-F552-D849-93AA-6063E3173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0639" y="108038"/>
            <a:ext cx="1275755" cy="686945"/>
          </a:xfrm>
          <a:prstGeom prst="rect">
            <a:avLst/>
          </a:prstGeom>
        </p:spPr>
      </p:pic>
    </p:spTree>
    <p:extLst>
      <p:ext uri="{BB962C8B-B14F-4D97-AF65-F5344CB8AC3E}">
        <p14:creationId xmlns:p14="http://schemas.microsoft.com/office/powerpoint/2010/main" val="1121003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par>
                                <p:cTn id="37" presetID="10"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069" y="4230361"/>
            <a:ext cx="1845325" cy="1845325"/>
          </a:xfrm>
          <a:prstGeom prst="rect">
            <a:avLst/>
          </a:prstGeom>
        </p:spPr>
      </p:pic>
      <p:sp>
        <p:nvSpPr>
          <p:cNvPr id="2" name="1 Título"/>
          <p:cNvSpPr>
            <a:spLocks noGrp="1"/>
          </p:cNvSpPr>
          <p:nvPr>
            <p:ph type="title"/>
          </p:nvPr>
        </p:nvSpPr>
        <p:spPr>
          <a:xfrm>
            <a:off x="457200" y="971759"/>
            <a:ext cx="6347713" cy="1320800"/>
          </a:xfrm>
        </p:spPr>
        <p:txBody>
          <a:bodyPr>
            <a:normAutofit/>
          </a:bodyPr>
          <a:lstStyle/>
          <a:p>
            <a:r>
              <a:rPr lang="es-ES" sz="2800" dirty="0"/>
              <a:t>SALBIS &amp; SECOMUCI </a:t>
            </a:r>
            <a:r>
              <a:rPr lang="es-ES" sz="2800" dirty="0" err="1"/>
              <a:t>Research</a:t>
            </a:r>
            <a:r>
              <a:rPr lang="es-ES" sz="2800" dirty="0"/>
              <a:t> </a:t>
            </a:r>
            <a:r>
              <a:rPr lang="es-ES" sz="2800" dirty="0" err="1"/>
              <a:t>groups</a:t>
            </a:r>
            <a:endParaRPr lang="es-ES" sz="2800" dirty="0"/>
          </a:p>
        </p:txBody>
      </p:sp>
      <p:sp>
        <p:nvSpPr>
          <p:cNvPr id="3" name="2 Marcador de contenido"/>
          <p:cNvSpPr>
            <a:spLocks noGrp="1"/>
          </p:cNvSpPr>
          <p:nvPr>
            <p:ph idx="1"/>
          </p:nvPr>
        </p:nvSpPr>
        <p:spPr>
          <a:xfrm>
            <a:off x="457200" y="1704976"/>
            <a:ext cx="8229600" cy="4584070"/>
          </a:xfrm>
        </p:spPr>
        <p:txBody>
          <a:bodyPr>
            <a:normAutofit/>
          </a:bodyPr>
          <a:lstStyle/>
          <a:p>
            <a:pPr marL="0" indent="0">
              <a:buNone/>
            </a:pPr>
            <a:r>
              <a:rPr lang="es-ES" b="1" dirty="0">
                <a:solidFill>
                  <a:srgbClr val="0070C0"/>
                </a:solidFill>
              </a:rPr>
              <a:t>SECOMUCI</a:t>
            </a:r>
            <a:r>
              <a:rPr lang="es-ES" b="1" dirty="0"/>
              <a:t> - </a:t>
            </a:r>
            <a:r>
              <a:rPr lang="es-ES" b="1" dirty="0" err="1">
                <a:solidFill>
                  <a:srgbClr val="0070C0"/>
                </a:solidFill>
              </a:rPr>
              <a:t>SE</a:t>
            </a:r>
            <a:r>
              <a:rPr lang="es-ES" b="1" dirty="0" err="1"/>
              <a:t>guridad</a:t>
            </a:r>
            <a:r>
              <a:rPr lang="es-ES" b="1" dirty="0"/>
              <a:t> y </a:t>
            </a:r>
            <a:r>
              <a:rPr lang="es-ES" b="1" dirty="0" err="1">
                <a:solidFill>
                  <a:srgbClr val="0070C0"/>
                </a:solidFill>
              </a:rPr>
              <a:t>CO</a:t>
            </a:r>
            <a:r>
              <a:rPr lang="es-ES" b="1" dirty="0" err="1"/>
              <a:t>nocimiento</a:t>
            </a:r>
            <a:r>
              <a:rPr lang="es-ES" b="1" dirty="0"/>
              <a:t> en el </a:t>
            </a:r>
            <a:r>
              <a:rPr lang="es-ES" b="1" dirty="0" err="1">
                <a:solidFill>
                  <a:srgbClr val="0070C0"/>
                </a:solidFill>
              </a:rPr>
              <a:t>MU</a:t>
            </a:r>
            <a:r>
              <a:rPr lang="es-ES" b="1" dirty="0" err="1"/>
              <a:t>ndo</a:t>
            </a:r>
            <a:r>
              <a:rPr lang="es-ES" b="1" dirty="0"/>
              <a:t> </a:t>
            </a:r>
            <a:r>
              <a:rPr lang="es-ES" b="1" dirty="0" err="1">
                <a:solidFill>
                  <a:srgbClr val="0070C0"/>
                </a:solidFill>
              </a:rPr>
              <a:t>CI</a:t>
            </a:r>
            <a:r>
              <a:rPr lang="es-ES" b="1" dirty="0" err="1"/>
              <a:t>bernético</a:t>
            </a:r>
            <a:r>
              <a:rPr lang="es-ES" b="1" dirty="0"/>
              <a:t> </a:t>
            </a:r>
          </a:p>
          <a:p>
            <a:pPr marL="0" indent="0">
              <a:buNone/>
            </a:pPr>
            <a:r>
              <a:rPr lang="es-ES" b="1" dirty="0">
                <a:solidFill>
                  <a:schemeClr val="accent1">
                    <a:lumMod val="75000"/>
                  </a:schemeClr>
                </a:solidFill>
              </a:rPr>
              <a:t>SAKCYWO</a:t>
            </a:r>
            <a:r>
              <a:rPr lang="es-ES" b="1" dirty="0"/>
              <a:t> - </a:t>
            </a:r>
            <a:r>
              <a:rPr lang="es-ES" b="1" dirty="0" err="1">
                <a:solidFill>
                  <a:schemeClr val="accent1">
                    <a:lumMod val="75000"/>
                  </a:schemeClr>
                </a:solidFill>
              </a:rPr>
              <a:t>SA</a:t>
            </a:r>
            <a:r>
              <a:rPr lang="es-ES" b="1" dirty="0" err="1"/>
              <a:t>fety</a:t>
            </a:r>
            <a:r>
              <a:rPr lang="es-ES" b="1" dirty="0"/>
              <a:t> and </a:t>
            </a:r>
            <a:r>
              <a:rPr lang="es-ES" b="1" dirty="0" err="1">
                <a:solidFill>
                  <a:schemeClr val="accent1">
                    <a:lumMod val="75000"/>
                  </a:schemeClr>
                </a:solidFill>
              </a:rPr>
              <a:t>K</a:t>
            </a:r>
            <a:r>
              <a:rPr lang="es-ES" b="1" dirty="0" err="1"/>
              <a:t>nowledge</a:t>
            </a:r>
            <a:r>
              <a:rPr lang="es-ES" b="1" dirty="0"/>
              <a:t> in </a:t>
            </a:r>
            <a:r>
              <a:rPr lang="es-ES" b="1" dirty="0" err="1"/>
              <a:t>the</a:t>
            </a:r>
            <a:r>
              <a:rPr lang="es-ES" b="1" dirty="0"/>
              <a:t> </a:t>
            </a:r>
            <a:r>
              <a:rPr lang="es-ES" b="1" dirty="0" err="1">
                <a:solidFill>
                  <a:schemeClr val="accent1">
                    <a:lumMod val="75000"/>
                  </a:schemeClr>
                </a:solidFill>
              </a:rPr>
              <a:t>CY</a:t>
            </a:r>
            <a:r>
              <a:rPr lang="es-ES" b="1" dirty="0" err="1"/>
              <a:t>bernitc</a:t>
            </a:r>
            <a:r>
              <a:rPr lang="es-ES" b="1" dirty="0"/>
              <a:t> </a:t>
            </a:r>
            <a:r>
              <a:rPr lang="es-ES" b="1" dirty="0" err="1">
                <a:solidFill>
                  <a:schemeClr val="accent1">
                    <a:lumMod val="75000"/>
                  </a:schemeClr>
                </a:solidFill>
              </a:rPr>
              <a:t>WO</a:t>
            </a:r>
            <a:r>
              <a:rPr lang="es-ES" b="1" dirty="0" err="1"/>
              <a:t>rld</a:t>
            </a:r>
            <a:r>
              <a:rPr lang="es-ES" b="1" dirty="0"/>
              <a:t> </a:t>
            </a:r>
          </a:p>
          <a:p>
            <a:pPr lvl="1"/>
            <a:r>
              <a:rPr lang="es-ES" dirty="0"/>
              <a:t>7 </a:t>
            </a:r>
            <a:r>
              <a:rPr lang="es-ES" dirty="0" err="1"/>
              <a:t>members</a:t>
            </a:r>
            <a:r>
              <a:rPr lang="es-ES" dirty="0"/>
              <a:t> + 5 </a:t>
            </a:r>
            <a:r>
              <a:rPr lang="es-ES" dirty="0" err="1"/>
              <a:t>associate</a:t>
            </a:r>
            <a:r>
              <a:rPr lang="es-ES" dirty="0"/>
              <a:t> </a:t>
            </a:r>
            <a:r>
              <a:rPr lang="es-ES" dirty="0" err="1"/>
              <a:t>researchers</a:t>
            </a:r>
            <a:endParaRPr lang="es-ES" dirty="0"/>
          </a:p>
          <a:p>
            <a:pPr lvl="1"/>
            <a:r>
              <a:rPr lang="en-US" dirty="0"/>
              <a:t>Information Security, Communications Network Security, Internet Security of Things, Software Defined Networks, Modeling of Knowledge Applied to Health with Social Network Analysis Techniques, Artificial Intelligence, Expert Systems, </a:t>
            </a:r>
            <a:r>
              <a:rPr lang="en-US" dirty="0" err="1"/>
              <a:t>Multiagent</a:t>
            </a:r>
            <a:r>
              <a:rPr lang="en-US" dirty="0"/>
              <a:t> Systems, Automatic Learning and Big Data applied </a:t>
            </a:r>
            <a:br>
              <a:rPr lang="en-US" dirty="0"/>
            </a:br>
            <a:r>
              <a:rPr lang="en-US" dirty="0"/>
              <a:t>to the fields of Education, Security </a:t>
            </a:r>
            <a:br>
              <a:rPr lang="en-US" dirty="0"/>
            </a:br>
            <a:r>
              <a:rPr lang="en-US" dirty="0"/>
              <a:t>and Health.</a:t>
            </a:r>
            <a:endParaRPr lang="es-ES" dirty="0"/>
          </a:p>
          <a:p>
            <a:pPr marL="0" indent="0">
              <a:buNone/>
            </a:pPr>
            <a:endParaRPr lang="es-ES" dirty="0"/>
          </a:p>
        </p:txBody>
      </p:sp>
      <p:sp>
        <p:nvSpPr>
          <p:cNvPr id="8" name="Marcador de número de diapositiva 4">
            <a:extLst>
              <a:ext uri="{FF2B5EF4-FFF2-40B4-BE49-F238E27FC236}">
                <a16:creationId xmlns:a16="http://schemas.microsoft.com/office/drawing/2014/main" id="{AB0D217B-3425-8945-87E7-B8D10D15943E}"/>
              </a:ext>
            </a:extLst>
          </p:cNvPr>
          <p:cNvSpPr>
            <a:spLocks noGrp="1"/>
          </p:cNvSpPr>
          <p:nvPr>
            <p:ph type="sldNum" sz="quarter" idx="12"/>
          </p:nvPr>
        </p:nvSpPr>
        <p:spPr>
          <a:xfrm>
            <a:off x="6444676" y="6041363"/>
            <a:ext cx="512638" cy="365125"/>
          </a:xfrm>
        </p:spPr>
        <p:txBody>
          <a:bodyPr/>
          <a:lstStyle/>
          <a:p>
            <a:fld id="{647DE2AA-7623-D545-B5F5-DB0F94924097}" type="slidenum">
              <a:rPr lang="es-ES" smtClean="0"/>
              <a:t>5</a:t>
            </a:fld>
            <a:r>
              <a:rPr lang="es-ES" dirty="0"/>
              <a:t>/24</a:t>
            </a:r>
          </a:p>
        </p:txBody>
      </p:sp>
      <p:sp>
        <p:nvSpPr>
          <p:cNvPr id="9" name="Marcador de pie de página 2">
            <a:extLst>
              <a:ext uri="{FF2B5EF4-FFF2-40B4-BE49-F238E27FC236}">
                <a16:creationId xmlns:a16="http://schemas.microsoft.com/office/drawing/2014/main" id="{2E4B6790-81EA-0F49-8251-447F48FD89DA}"/>
              </a:ext>
            </a:extLst>
          </p:cNvPr>
          <p:cNvSpPr>
            <a:spLocks noGrp="1"/>
          </p:cNvSpPr>
          <p:nvPr>
            <p:ph type="ftr" sz="quarter" idx="11"/>
          </p:nvPr>
        </p:nvSpPr>
        <p:spPr>
          <a:xfrm>
            <a:off x="609599" y="6041363"/>
            <a:ext cx="4622973" cy="365125"/>
          </a:xfrm>
        </p:spPr>
        <p:txBody>
          <a:bodyPr/>
          <a:lstStyle/>
          <a:p>
            <a:r>
              <a:rPr lang="es-ES" dirty="0"/>
              <a:t>José Alberto Benítez Andrades - </a:t>
            </a:r>
            <a:r>
              <a:rPr lang="es-ES" dirty="0" err="1"/>
              <a:t>jbena@unileon.es</a:t>
            </a:r>
            <a:endParaRPr lang="es-ES" dirty="0"/>
          </a:p>
        </p:txBody>
      </p:sp>
      <p:pic>
        <p:nvPicPr>
          <p:cNvPr id="10" name="Imagen 9">
            <a:extLst>
              <a:ext uri="{FF2B5EF4-FFF2-40B4-BE49-F238E27FC236}">
                <a16:creationId xmlns:a16="http://schemas.microsoft.com/office/drawing/2014/main" id="{F8CF1818-98A5-884A-89B4-2AA22E41DC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80857"/>
            <a:ext cx="991764" cy="541309"/>
          </a:xfrm>
          <a:prstGeom prst="rect">
            <a:avLst/>
          </a:prstGeom>
        </p:spPr>
      </p:pic>
      <p:pic>
        <p:nvPicPr>
          <p:cNvPr id="11" name="Imagen 10">
            <a:extLst>
              <a:ext uri="{FF2B5EF4-FFF2-40B4-BE49-F238E27FC236}">
                <a16:creationId xmlns:a16="http://schemas.microsoft.com/office/drawing/2014/main" id="{0217B1D4-BE5E-C241-960A-837280310C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0639" y="108038"/>
            <a:ext cx="1275755" cy="686945"/>
          </a:xfrm>
          <a:prstGeom prst="rect">
            <a:avLst/>
          </a:prstGeom>
        </p:spPr>
      </p:pic>
    </p:spTree>
    <p:extLst>
      <p:ext uri="{BB962C8B-B14F-4D97-AF65-F5344CB8AC3E}">
        <p14:creationId xmlns:p14="http://schemas.microsoft.com/office/powerpoint/2010/main" val="181107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B4FFEB-7095-0D48-A1F4-4C7A1ED73BB9}"/>
              </a:ext>
            </a:extLst>
          </p:cNvPr>
          <p:cNvSpPr>
            <a:spLocks noGrp="1"/>
          </p:cNvSpPr>
          <p:nvPr>
            <p:ph type="title"/>
          </p:nvPr>
        </p:nvSpPr>
        <p:spPr>
          <a:xfrm>
            <a:off x="609599" y="609600"/>
            <a:ext cx="6347713" cy="787400"/>
          </a:xfrm>
        </p:spPr>
        <p:txBody>
          <a:bodyPr>
            <a:normAutofit/>
          </a:bodyPr>
          <a:lstStyle/>
          <a:p>
            <a:r>
              <a:rPr lang="es-ES" dirty="0"/>
              <a:t>Who </a:t>
            </a:r>
            <a:r>
              <a:rPr lang="es-ES" dirty="0" err="1"/>
              <a:t>is</a:t>
            </a:r>
            <a:r>
              <a:rPr lang="es-ES" dirty="0"/>
              <a:t> José Alberto?</a:t>
            </a:r>
          </a:p>
        </p:txBody>
      </p:sp>
      <p:sp>
        <p:nvSpPr>
          <p:cNvPr id="3" name="Marcador de contenido 2">
            <a:extLst>
              <a:ext uri="{FF2B5EF4-FFF2-40B4-BE49-F238E27FC236}">
                <a16:creationId xmlns:a16="http://schemas.microsoft.com/office/drawing/2014/main" id="{3EC9E94C-0004-0C46-8CE6-C03DFCA2D843}"/>
              </a:ext>
            </a:extLst>
          </p:cNvPr>
          <p:cNvSpPr>
            <a:spLocks noGrp="1"/>
          </p:cNvSpPr>
          <p:nvPr>
            <p:ph idx="1"/>
          </p:nvPr>
        </p:nvSpPr>
        <p:spPr>
          <a:xfrm>
            <a:off x="609599" y="1485900"/>
            <a:ext cx="6347714" cy="4762500"/>
          </a:xfrm>
        </p:spPr>
        <p:txBody>
          <a:bodyPr>
            <a:normAutofit/>
          </a:bodyPr>
          <a:lstStyle/>
          <a:p>
            <a:r>
              <a:rPr lang="es-ES" dirty="0"/>
              <a:t>Mis hobbies:</a:t>
            </a:r>
          </a:p>
          <a:p>
            <a:endParaRPr lang="en-US" dirty="0"/>
          </a:p>
          <a:p>
            <a:endParaRPr lang="es-ES" dirty="0"/>
          </a:p>
          <a:p>
            <a:endParaRPr lang="es-ES" dirty="0"/>
          </a:p>
        </p:txBody>
      </p:sp>
      <p:sp>
        <p:nvSpPr>
          <p:cNvPr id="6" name="Marcador de número de diapositiva 5">
            <a:extLst>
              <a:ext uri="{FF2B5EF4-FFF2-40B4-BE49-F238E27FC236}">
                <a16:creationId xmlns:a16="http://schemas.microsoft.com/office/drawing/2014/main" id="{B49305E6-1D4B-4C57-A954-7C651B4D4086}"/>
              </a:ext>
            </a:extLst>
          </p:cNvPr>
          <p:cNvSpPr>
            <a:spLocks noGrp="1"/>
          </p:cNvSpPr>
          <p:nvPr>
            <p:ph type="sldNum" sz="quarter" idx="12"/>
          </p:nvPr>
        </p:nvSpPr>
        <p:spPr/>
        <p:txBody>
          <a:bodyPr/>
          <a:lstStyle/>
          <a:p>
            <a:fld id="{647DE2AA-7623-D545-B5F5-DB0F94924097}" type="slidenum">
              <a:rPr lang="es-ES" smtClean="0"/>
              <a:t>6</a:t>
            </a:fld>
            <a:endParaRPr lang="es-ES"/>
          </a:p>
        </p:txBody>
      </p:sp>
      <p:sp>
        <p:nvSpPr>
          <p:cNvPr id="4" name="Marcador de pie de página 3">
            <a:extLst>
              <a:ext uri="{FF2B5EF4-FFF2-40B4-BE49-F238E27FC236}">
                <a16:creationId xmlns:a16="http://schemas.microsoft.com/office/drawing/2014/main" id="{4AFA2FFF-ACC9-4672-84CD-F483333FF1F4}"/>
              </a:ext>
            </a:extLst>
          </p:cNvPr>
          <p:cNvSpPr>
            <a:spLocks noGrp="1"/>
          </p:cNvSpPr>
          <p:nvPr>
            <p:ph type="ftr" sz="quarter" idx="11"/>
          </p:nvPr>
        </p:nvSpPr>
        <p:spPr/>
        <p:txBody>
          <a:bodyPr/>
          <a:lstStyle/>
          <a:p>
            <a:r>
              <a:rPr lang="es-ES" dirty="0"/>
              <a:t>José Alberto Benítez Andrades - jbena@unileon.es</a:t>
            </a:r>
          </a:p>
        </p:txBody>
      </p:sp>
      <p:pic>
        <p:nvPicPr>
          <p:cNvPr id="7" name="Imagen 6">
            <a:extLst>
              <a:ext uri="{FF2B5EF4-FFF2-40B4-BE49-F238E27FC236}">
                <a16:creationId xmlns:a16="http://schemas.microsoft.com/office/drawing/2014/main" id="{4468BA8E-955B-423F-8E3E-7996B73A88AF}"/>
              </a:ext>
            </a:extLst>
          </p:cNvPr>
          <p:cNvPicPr>
            <a:picLocks noChangeAspect="1"/>
          </p:cNvPicPr>
          <p:nvPr/>
        </p:nvPicPr>
        <p:blipFill>
          <a:blip r:embed="rId3"/>
          <a:stretch>
            <a:fillRect/>
          </a:stretch>
        </p:blipFill>
        <p:spPr>
          <a:xfrm>
            <a:off x="580624" y="1359863"/>
            <a:ext cx="6957314" cy="4637050"/>
          </a:xfrm>
          <a:prstGeom prst="rect">
            <a:avLst/>
          </a:prstGeom>
        </p:spPr>
      </p:pic>
      <p:pic>
        <p:nvPicPr>
          <p:cNvPr id="10" name="Imagen 9">
            <a:hlinkClick r:id="rId4"/>
            <a:extLst>
              <a:ext uri="{FF2B5EF4-FFF2-40B4-BE49-F238E27FC236}">
                <a16:creationId xmlns:a16="http://schemas.microsoft.com/office/drawing/2014/main" id="{DF686A78-81D3-4B71-991E-97042430062A}"/>
              </a:ext>
            </a:extLst>
          </p:cNvPr>
          <p:cNvPicPr>
            <a:picLocks noChangeAspect="1"/>
          </p:cNvPicPr>
          <p:nvPr/>
        </p:nvPicPr>
        <p:blipFill>
          <a:blip r:embed="rId5"/>
          <a:stretch>
            <a:fillRect/>
          </a:stretch>
        </p:blipFill>
        <p:spPr>
          <a:xfrm>
            <a:off x="1841193" y="652585"/>
            <a:ext cx="5696745" cy="5753903"/>
          </a:xfrm>
          <a:prstGeom prst="rect">
            <a:avLst/>
          </a:prstGeom>
        </p:spPr>
      </p:pic>
      <p:pic>
        <p:nvPicPr>
          <p:cNvPr id="11" name="Imagen 10">
            <a:extLst>
              <a:ext uri="{FF2B5EF4-FFF2-40B4-BE49-F238E27FC236}">
                <a16:creationId xmlns:a16="http://schemas.microsoft.com/office/drawing/2014/main" id="{B027BA1A-1C9A-4E2E-8D58-A4E576C3085C}"/>
              </a:ext>
            </a:extLst>
          </p:cNvPr>
          <p:cNvPicPr>
            <a:picLocks noChangeAspect="1"/>
          </p:cNvPicPr>
          <p:nvPr/>
        </p:nvPicPr>
        <p:blipFill>
          <a:blip r:embed="rId6"/>
          <a:stretch>
            <a:fillRect/>
          </a:stretch>
        </p:blipFill>
        <p:spPr>
          <a:xfrm>
            <a:off x="1631488" y="652585"/>
            <a:ext cx="5931876" cy="5921989"/>
          </a:xfrm>
          <a:prstGeom prst="rect">
            <a:avLst/>
          </a:prstGeom>
        </p:spPr>
      </p:pic>
      <p:pic>
        <p:nvPicPr>
          <p:cNvPr id="9" name="Imagen 8">
            <a:extLst>
              <a:ext uri="{FF2B5EF4-FFF2-40B4-BE49-F238E27FC236}">
                <a16:creationId xmlns:a16="http://schemas.microsoft.com/office/drawing/2014/main" id="{1E027727-C328-5646-BF61-1B9029018A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200" y="180857"/>
            <a:ext cx="991764" cy="541309"/>
          </a:xfrm>
          <a:prstGeom prst="rect">
            <a:avLst/>
          </a:prstGeom>
        </p:spPr>
      </p:pic>
      <p:pic>
        <p:nvPicPr>
          <p:cNvPr id="12" name="Imagen 11">
            <a:extLst>
              <a:ext uri="{FF2B5EF4-FFF2-40B4-BE49-F238E27FC236}">
                <a16:creationId xmlns:a16="http://schemas.microsoft.com/office/drawing/2014/main" id="{42BA49ED-E579-FC49-B99B-2CF6ABA831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70639" y="108038"/>
            <a:ext cx="1275755" cy="686945"/>
          </a:xfrm>
          <a:prstGeom prst="rect">
            <a:avLst/>
          </a:prstGeom>
        </p:spPr>
      </p:pic>
    </p:spTree>
    <p:extLst>
      <p:ext uri="{BB962C8B-B14F-4D97-AF65-F5344CB8AC3E}">
        <p14:creationId xmlns:p14="http://schemas.microsoft.com/office/powerpoint/2010/main" val="2367957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1+#ppt_h/2"/>
                                          </p:val>
                                        </p:tav>
                                        <p:tav tm="100000">
                                          <p:val>
                                            <p:strVal val="#ppt_y"/>
                                          </p:val>
                                        </p:tav>
                                      </p:tavLst>
                                    </p:anim>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68BA28-927B-4B55-B2FB-6D92379A34D6}"/>
              </a:ext>
            </a:extLst>
          </p:cNvPr>
          <p:cNvSpPr>
            <a:spLocks noGrp="1"/>
          </p:cNvSpPr>
          <p:nvPr>
            <p:ph type="title"/>
          </p:nvPr>
        </p:nvSpPr>
        <p:spPr>
          <a:xfrm>
            <a:off x="609599" y="2768600"/>
            <a:ext cx="6347713" cy="1320800"/>
          </a:xfrm>
        </p:spPr>
        <p:txBody>
          <a:bodyPr/>
          <a:lstStyle/>
          <a:p>
            <a:r>
              <a:rPr lang="es-ES" dirty="0"/>
              <a:t>SQL vs NoSQL</a:t>
            </a:r>
          </a:p>
        </p:txBody>
      </p:sp>
      <p:sp>
        <p:nvSpPr>
          <p:cNvPr id="3" name="Marcador de pie de página 2">
            <a:extLst>
              <a:ext uri="{FF2B5EF4-FFF2-40B4-BE49-F238E27FC236}">
                <a16:creationId xmlns:a16="http://schemas.microsoft.com/office/drawing/2014/main" id="{FE4929D6-48D1-41B9-B3D0-CFAA72EB95A1}"/>
              </a:ext>
            </a:extLst>
          </p:cNvPr>
          <p:cNvSpPr>
            <a:spLocks noGrp="1"/>
          </p:cNvSpPr>
          <p:nvPr>
            <p:ph type="ftr" sz="quarter" idx="11"/>
          </p:nvPr>
        </p:nvSpPr>
        <p:spPr/>
        <p:txBody>
          <a:bodyPr/>
          <a:lstStyle/>
          <a:p>
            <a:r>
              <a:rPr lang="es-ES"/>
              <a:t>José Alberto Benítez Andrades - jbena@unileon.es</a:t>
            </a:r>
          </a:p>
        </p:txBody>
      </p:sp>
      <p:sp>
        <p:nvSpPr>
          <p:cNvPr id="7" name="Marcador de número de diapositiva 4">
            <a:extLst>
              <a:ext uri="{FF2B5EF4-FFF2-40B4-BE49-F238E27FC236}">
                <a16:creationId xmlns:a16="http://schemas.microsoft.com/office/drawing/2014/main" id="{0C3CB12F-547A-8F4F-B846-B8ACFD764DF8}"/>
              </a:ext>
            </a:extLst>
          </p:cNvPr>
          <p:cNvSpPr>
            <a:spLocks noGrp="1"/>
          </p:cNvSpPr>
          <p:nvPr>
            <p:ph type="sldNum" sz="quarter" idx="12"/>
          </p:nvPr>
        </p:nvSpPr>
        <p:spPr>
          <a:xfrm>
            <a:off x="6444676" y="6041363"/>
            <a:ext cx="512638" cy="365125"/>
          </a:xfrm>
        </p:spPr>
        <p:txBody>
          <a:bodyPr/>
          <a:lstStyle/>
          <a:p>
            <a:fld id="{647DE2AA-7623-D545-B5F5-DB0F94924097}" type="slidenum">
              <a:rPr lang="es-ES" smtClean="0"/>
              <a:t>7</a:t>
            </a:fld>
            <a:r>
              <a:rPr lang="es-ES" dirty="0"/>
              <a:t>/24</a:t>
            </a:r>
          </a:p>
        </p:txBody>
      </p:sp>
      <p:pic>
        <p:nvPicPr>
          <p:cNvPr id="8" name="Imagen 7">
            <a:extLst>
              <a:ext uri="{FF2B5EF4-FFF2-40B4-BE49-F238E27FC236}">
                <a16:creationId xmlns:a16="http://schemas.microsoft.com/office/drawing/2014/main" id="{B9B52ACC-4084-344A-88AD-74CD0F6328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80857"/>
            <a:ext cx="991764" cy="541309"/>
          </a:xfrm>
          <a:prstGeom prst="rect">
            <a:avLst/>
          </a:prstGeom>
        </p:spPr>
      </p:pic>
      <p:pic>
        <p:nvPicPr>
          <p:cNvPr id="9" name="Imagen 8">
            <a:extLst>
              <a:ext uri="{FF2B5EF4-FFF2-40B4-BE49-F238E27FC236}">
                <a16:creationId xmlns:a16="http://schemas.microsoft.com/office/drawing/2014/main" id="{D785CBDC-5E4E-AD42-A434-1887A28DEE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0639" y="108038"/>
            <a:ext cx="1275755" cy="686945"/>
          </a:xfrm>
          <a:prstGeom prst="rect">
            <a:avLst/>
          </a:prstGeom>
        </p:spPr>
      </p:pic>
      <p:pic>
        <p:nvPicPr>
          <p:cNvPr id="10" name="Imagen 9">
            <a:extLst>
              <a:ext uri="{FF2B5EF4-FFF2-40B4-BE49-F238E27FC236}">
                <a16:creationId xmlns:a16="http://schemas.microsoft.com/office/drawing/2014/main" id="{B6F4C36F-1660-254C-83C2-E544997B0AE4}"/>
              </a:ext>
            </a:extLst>
          </p:cNvPr>
          <p:cNvPicPr>
            <a:picLocks noChangeAspect="1"/>
          </p:cNvPicPr>
          <p:nvPr/>
        </p:nvPicPr>
        <p:blipFill>
          <a:blip r:embed="rId5"/>
          <a:stretch>
            <a:fillRect/>
          </a:stretch>
        </p:blipFill>
        <p:spPr>
          <a:xfrm>
            <a:off x="4707659" y="3149023"/>
            <a:ext cx="2527300" cy="2527300"/>
          </a:xfrm>
          <a:prstGeom prst="rect">
            <a:avLst/>
          </a:prstGeom>
        </p:spPr>
      </p:pic>
    </p:spTree>
    <p:extLst>
      <p:ext uri="{BB962C8B-B14F-4D97-AF65-F5344CB8AC3E}">
        <p14:creationId xmlns:p14="http://schemas.microsoft.com/office/powerpoint/2010/main" val="2047285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958923"/>
            <a:ext cx="6347713" cy="1320800"/>
          </a:xfrm>
        </p:spPr>
        <p:txBody>
          <a:bodyPr>
            <a:normAutofit/>
          </a:bodyPr>
          <a:lstStyle/>
          <a:p>
            <a:r>
              <a:rPr lang="es-ES" sz="2800" dirty="0"/>
              <a:t>RDBMS (SQL) vs NoSQL</a:t>
            </a: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1056" y="5495326"/>
            <a:ext cx="1251644" cy="673962"/>
          </a:xfrm>
          <a:prstGeom prst="rect">
            <a:avLst/>
          </a:prstGeom>
        </p:spPr>
      </p:pic>
      <p:sp>
        <p:nvSpPr>
          <p:cNvPr id="7" name="Marcador de número de diapositiva 4">
            <a:extLst>
              <a:ext uri="{FF2B5EF4-FFF2-40B4-BE49-F238E27FC236}">
                <a16:creationId xmlns:a16="http://schemas.microsoft.com/office/drawing/2014/main" id="{1A364270-D6E3-D94F-BAAC-768B9A7081C4}"/>
              </a:ext>
            </a:extLst>
          </p:cNvPr>
          <p:cNvSpPr>
            <a:spLocks noGrp="1"/>
          </p:cNvSpPr>
          <p:nvPr>
            <p:ph type="sldNum" sz="quarter" idx="12"/>
          </p:nvPr>
        </p:nvSpPr>
        <p:spPr>
          <a:xfrm>
            <a:off x="6444676" y="6041363"/>
            <a:ext cx="512638" cy="365125"/>
          </a:xfrm>
        </p:spPr>
        <p:txBody>
          <a:bodyPr/>
          <a:lstStyle/>
          <a:p>
            <a:fld id="{647DE2AA-7623-D545-B5F5-DB0F94924097}" type="slidenum">
              <a:rPr lang="es-ES" smtClean="0"/>
              <a:t>8</a:t>
            </a:fld>
            <a:r>
              <a:rPr lang="es-ES" dirty="0"/>
              <a:t>/24</a:t>
            </a:r>
          </a:p>
        </p:txBody>
      </p:sp>
      <p:sp>
        <p:nvSpPr>
          <p:cNvPr id="9" name="Marcador de pie de página 2">
            <a:extLst>
              <a:ext uri="{FF2B5EF4-FFF2-40B4-BE49-F238E27FC236}">
                <a16:creationId xmlns:a16="http://schemas.microsoft.com/office/drawing/2014/main" id="{12A61E63-58E7-5648-9D2D-5D1262E14A48}"/>
              </a:ext>
            </a:extLst>
          </p:cNvPr>
          <p:cNvSpPr>
            <a:spLocks noGrp="1"/>
          </p:cNvSpPr>
          <p:nvPr>
            <p:ph type="ftr" sz="quarter" idx="11"/>
          </p:nvPr>
        </p:nvSpPr>
        <p:spPr>
          <a:xfrm>
            <a:off x="609599" y="6041363"/>
            <a:ext cx="4622973" cy="365125"/>
          </a:xfrm>
        </p:spPr>
        <p:txBody>
          <a:bodyPr/>
          <a:lstStyle/>
          <a:p>
            <a:r>
              <a:rPr lang="es-ES" dirty="0"/>
              <a:t>José Alberto Benítez Andrades - </a:t>
            </a:r>
            <a:r>
              <a:rPr lang="es-ES" dirty="0" err="1"/>
              <a:t>jbena@unileon.es</a:t>
            </a:r>
            <a:endParaRPr lang="es-ES" dirty="0"/>
          </a:p>
        </p:txBody>
      </p:sp>
      <p:pic>
        <p:nvPicPr>
          <p:cNvPr id="10" name="Imagen 9">
            <a:extLst>
              <a:ext uri="{FF2B5EF4-FFF2-40B4-BE49-F238E27FC236}">
                <a16:creationId xmlns:a16="http://schemas.microsoft.com/office/drawing/2014/main" id="{72A3CC9A-BF4B-C743-823B-230D1BA92C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80857"/>
            <a:ext cx="991764" cy="541309"/>
          </a:xfrm>
          <a:prstGeom prst="rect">
            <a:avLst/>
          </a:prstGeom>
        </p:spPr>
      </p:pic>
      <p:pic>
        <p:nvPicPr>
          <p:cNvPr id="11" name="Imagen 10">
            <a:extLst>
              <a:ext uri="{FF2B5EF4-FFF2-40B4-BE49-F238E27FC236}">
                <a16:creationId xmlns:a16="http://schemas.microsoft.com/office/drawing/2014/main" id="{561C4577-F552-D849-93AA-6063E3173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0639" y="108038"/>
            <a:ext cx="1275755" cy="686945"/>
          </a:xfrm>
          <a:prstGeom prst="rect">
            <a:avLst/>
          </a:prstGeom>
        </p:spPr>
      </p:pic>
      <p:pic>
        <p:nvPicPr>
          <p:cNvPr id="1026" name="Picture 2">
            <a:extLst>
              <a:ext uri="{FF2B5EF4-FFF2-40B4-BE49-F238E27FC236}">
                <a16:creationId xmlns:a16="http://schemas.microsoft.com/office/drawing/2014/main" id="{E31409E3-5916-414E-967C-32EAD70C62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978" y="1828201"/>
            <a:ext cx="5920155" cy="3256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3291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958923"/>
            <a:ext cx="6347713" cy="1320800"/>
          </a:xfrm>
        </p:spPr>
        <p:txBody>
          <a:bodyPr>
            <a:normAutofit/>
          </a:bodyPr>
          <a:lstStyle/>
          <a:p>
            <a:r>
              <a:rPr lang="es-ES" sz="2800" dirty="0"/>
              <a:t>RDBMS (SQL) vs NoSQL</a:t>
            </a:r>
          </a:p>
        </p:txBody>
      </p:sp>
      <p:sp>
        <p:nvSpPr>
          <p:cNvPr id="3" name="2 Marcador de contenido"/>
          <p:cNvSpPr>
            <a:spLocks noGrp="1"/>
          </p:cNvSpPr>
          <p:nvPr>
            <p:ph idx="1"/>
          </p:nvPr>
        </p:nvSpPr>
        <p:spPr>
          <a:xfrm>
            <a:off x="457200" y="1704976"/>
            <a:ext cx="8229600" cy="4584070"/>
          </a:xfrm>
        </p:spPr>
        <p:txBody>
          <a:bodyPr>
            <a:normAutofit/>
          </a:bodyPr>
          <a:lstStyle/>
          <a:p>
            <a:r>
              <a:rPr lang="es-ES" dirty="0"/>
              <a:t>RDBMS = </a:t>
            </a:r>
            <a:r>
              <a:rPr lang="es-ES" dirty="0" err="1"/>
              <a:t>Relational</a:t>
            </a:r>
            <a:r>
              <a:rPr lang="es-ES" dirty="0"/>
              <a:t> </a:t>
            </a:r>
            <a:r>
              <a:rPr lang="es-ES" dirty="0" err="1"/>
              <a:t>Database</a:t>
            </a:r>
            <a:r>
              <a:rPr lang="es-ES" dirty="0"/>
              <a:t> Management </a:t>
            </a:r>
            <a:r>
              <a:rPr lang="es-ES" dirty="0" err="1"/>
              <a:t>System</a:t>
            </a:r>
            <a:endParaRPr lang="es-ES" dirty="0"/>
          </a:p>
          <a:p>
            <a:r>
              <a:rPr lang="es-ES" dirty="0"/>
              <a:t>SQL = </a:t>
            </a:r>
            <a:r>
              <a:rPr lang="es-ES" dirty="0" err="1"/>
              <a:t>Structured</a:t>
            </a:r>
            <a:r>
              <a:rPr lang="es-ES" dirty="0"/>
              <a:t> </a:t>
            </a:r>
            <a:r>
              <a:rPr lang="es-ES" dirty="0" err="1"/>
              <a:t>Query</a:t>
            </a:r>
            <a:r>
              <a:rPr lang="es-ES" dirty="0"/>
              <a:t> </a:t>
            </a:r>
            <a:r>
              <a:rPr lang="es-ES" dirty="0" err="1"/>
              <a:t>Language</a:t>
            </a:r>
            <a:endParaRPr lang="es-ES" dirty="0"/>
          </a:p>
          <a:p>
            <a:endParaRPr lang="es-ES" dirty="0"/>
          </a:p>
          <a:p>
            <a:endParaRPr lang="es-ES" dirty="0"/>
          </a:p>
          <a:p>
            <a:endParaRPr lang="es-ES" dirty="0"/>
          </a:p>
          <a:p>
            <a:pPr marL="0" indent="0">
              <a:buNone/>
            </a:pPr>
            <a:endParaRPr lang="es-ES" dirty="0"/>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1056" y="5495326"/>
            <a:ext cx="1251644" cy="673962"/>
          </a:xfrm>
          <a:prstGeom prst="rect">
            <a:avLst/>
          </a:prstGeom>
        </p:spPr>
      </p:pic>
      <p:sp>
        <p:nvSpPr>
          <p:cNvPr id="7" name="Marcador de número de diapositiva 4">
            <a:extLst>
              <a:ext uri="{FF2B5EF4-FFF2-40B4-BE49-F238E27FC236}">
                <a16:creationId xmlns:a16="http://schemas.microsoft.com/office/drawing/2014/main" id="{1A364270-D6E3-D94F-BAAC-768B9A7081C4}"/>
              </a:ext>
            </a:extLst>
          </p:cNvPr>
          <p:cNvSpPr>
            <a:spLocks noGrp="1"/>
          </p:cNvSpPr>
          <p:nvPr>
            <p:ph type="sldNum" sz="quarter" idx="12"/>
          </p:nvPr>
        </p:nvSpPr>
        <p:spPr>
          <a:xfrm>
            <a:off x="6444676" y="6041363"/>
            <a:ext cx="512638" cy="365125"/>
          </a:xfrm>
        </p:spPr>
        <p:txBody>
          <a:bodyPr/>
          <a:lstStyle/>
          <a:p>
            <a:fld id="{647DE2AA-7623-D545-B5F5-DB0F94924097}" type="slidenum">
              <a:rPr lang="es-ES" smtClean="0"/>
              <a:t>9</a:t>
            </a:fld>
            <a:r>
              <a:rPr lang="es-ES" dirty="0"/>
              <a:t>/24</a:t>
            </a:r>
          </a:p>
        </p:txBody>
      </p:sp>
      <p:sp>
        <p:nvSpPr>
          <p:cNvPr id="9" name="Marcador de pie de página 2">
            <a:extLst>
              <a:ext uri="{FF2B5EF4-FFF2-40B4-BE49-F238E27FC236}">
                <a16:creationId xmlns:a16="http://schemas.microsoft.com/office/drawing/2014/main" id="{12A61E63-58E7-5648-9D2D-5D1262E14A48}"/>
              </a:ext>
            </a:extLst>
          </p:cNvPr>
          <p:cNvSpPr>
            <a:spLocks noGrp="1"/>
          </p:cNvSpPr>
          <p:nvPr>
            <p:ph type="ftr" sz="quarter" idx="11"/>
          </p:nvPr>
        </p:nvSpPr>
        <p:spPr>
          <a:xfrm>
            <a:off x="609599" y="6041363"/>
            <a:ext cx="4622973" cy="365125"/>
          </a:xfrm>
        </p:spPr>
        <p:txBody>
          <a:bodyPr/>
          <a:lstStyle/>
          <a:p>
            <a:r>
              <a:rPr lang="es-ES" dirty="0"/>
              <a:t>José Alberto Benítez Andrades - </a:t>
            </a:r>
            <a:r>
              <a:rPr lang="es-ES" dirty="0" err="1"/>
              <a:t>jbena@unileon.es</a:t>
            </a:r>
            <a:endParaRPr lang="es-ES" dirty="0"/>
          </a:p>
        </p:txBody>
      </p:sp>
      <p:pic>
        <p:nvPicPr>
          <p:cNvPr id="10" name="Imagen 9">
            <a:extLst>
              <a:ext uri="{FF2B5EF4-FFF2-40B4-BE49-F238E27FC236}">
                <a16:creationId xmlns:a16="http://schemas.microsoft.com/office/drawing/2014/main" id="{72A3CC9A-BF4B-C743-823B-230D1BA92C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80857"/>
            <a:ext cx="991764" cy="541309"/>
          </a:xfrm>
          <a:prstGeom prst="rect">
            <a:avLst/>
          </a:prstGeom>
        </p:spPr>
      </p:pic>
      <p:pic>
        <p:nvPicPr>
          <p:cNvPr id="11" name="Imagen 10">
            <a:extLst>
              <a:ext uri="{FF2B5EF4-FFF2-40B4-BE49-F238E27FC236}">
                <a16:creationId xmlns:a16="http://schemas.microsoft.com/office/drawing/2014/main" id="{561C4577-F552-D849-93AA-6063E3173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0639" y="108038"/>
            <a:ext cx="1275755" cy="686945"/>
          </a:xfrm>
          <a:prstGeom prst="rect">
            <a:avLst/>
          </a:prstGeom>
        </p:spPr>
      </p:pic>
      <p:pic>
        <p:nvPicPr>
          <p:cNvPr id="2050" name="Picture 2">
            <a:extLst>
              <a:ext uri="{FF2B5EF4-FFF2-40B4-BE49-F238E27FC236}">
                <a16:creationId xmlns:a16="http://schemas.microsoft.com/office/drawing/2014/main" id="{976BDBE0-438C-49D4-8089-B0BFA0D590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1642" y="2621668"/>
            <a:ext cx="3465435" cy="344364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841B60E-CA61-4999-93DE-834265A20E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79760" y="3346172"/>
            <a:ext cx="3333750" cy="187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4581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a">
  <a:themeElements>
    <a:clrScheme name="Azul cálido">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Facet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3683</Words>
  <Application>Microsoft Office PowerPoint</Application>
  <PresentationFormat>Presentación en pantalla (4:3)</PresentationFormat>
  <Paragraphs>340</Paragraphs>
  <Slides>24</Slides>
  <Notes>23</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24</vt:i4>
      </vt:variant>
    </vt:vector>
  </HeadingPairs>
  <TitlesOfParts>
    <vt:vector size="32" baseType="lpstr">
      <vt:lpstr>inherit</vt:lpstr>
      <vt:lpstr>Raleway</vt:lpstr>
      <vt:lpstr>Arial</vt:lpstr>
      <vt:lpstr>Calibri</vt:lpstr>
      <vt:lpstr>Lato</vt:lpstr>
      <vt:lpstr>Trebuchet MS</vt:lpstr>
      <vt:lpstr>Wingdings 3</vt:lpstr>
      <vt:lpstr>Faceta</vt:lpstr>
      <vt:lpstr>SQL vs NoSQL</vt:lpstr>
      <vt:lpstr>Who is Prof.  Benítez?</vt:lpstr>
      <vt:lpstr>About me</vt:lpstr>
      <vt:lpstr>SALBIS &amp; SECOMUCI Research groups</vt:lpstr>
      <vt:lpstr>SALBIS &amp; SECOMUCI Research groups</vt:lpstr>
      <vt:lpstr>Who is José Alberto?</vt:lpstr>
      <vt:lpstr>SQL vs NoSQL</vt:lpstr>
      <vt:lpstr>RDBMS (SQL) vs NoSQL</vt:lpstr>
      <vt:lpstr>RDBMS (SQL) vs NoSQL</vt:lpstr>
      <vt:lpstr>RDBMS (SQL) vs NoSQL</vt:lpstr>
      <vt:lpstr>RDBMS (SQL) vs NoSQL</vt:lpstr>
      <vt:lpstr>RDBMS (SQL) vs NoSQL</vt:lpstr>
      <vt:lpstr>RDBMS (SQL) vs NoSQL</vt:lpstr>
      <vt:lpstr>RDBMS (SQL) vs NoSQL</vt:lpstr>
      <vt:lpstr>RDBMS (SQL) vs NoSQL</vt:lpstr>
      <vt:lpstr>RDBMS (SQL) vs NoSQL</vt:lpstr>
      <vt:lpstr>RDBMS (SQL) vs NoSQL</vt:lpstr>
      <vt:lpstr>RDBMS (SQL) vs NoSQL</vt:lpstr>
      <vt:lpstr>RDBMS (SQL) vs NoSQL</vt:lpstr>
      <vt:lpstr>RDBMS (SQL) vs NoSQL</vt:lpstr>
      <vt:lpstr>RDBMS (SQL) vs NoSQL</vt:lpstr>
      <vt:lpstr>RDBMS (SQL) vs NoSQL</vt:lpstr>
      <vt:lpstr>RDBMS (SQL) vs NoSQL</vt:lpstr>
      <vt:lpstr>My social networks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Intervención en nuevas demandas de salud</dc:title>
  <dc:creator>Jose Alberto Benítez Andrades</dc:creator>
  <cp:lastModifiedBy>José Alberto Benítez Andrades</cp:lastModifiedBy>
  <cp:revision>59</cp:revision>
  <dcterms:created xsi:type="dcterms:W3CDTF">2020-04-27T16:43:50Z</dcterms:created>
  <dcterms:modified xsi:type="dcterms:W3CDTF">2021-05-11T10:06:24Z</dcterms:modified>
</cp:coreProperties>
</file>